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7" r:id="rId3"/>
    <p:sldId id="275" r:id="rId4"/>
    <p:sldId id="281" r:id="rId5"/>
    <p:sldId id="273" r:id="rId6"/>
    <p:sldId id="289" r:id="rId7"/>
    <p:sldId id="274" r:id="rId8"/>
    <p:sldId id="283" r:id="rId9"/>
    <p:sldId id="285" r:id="rId10"/>
    <p:sldId id="277" r:id="rId11"/>
    <p:sldId id="278" r:id="rId12"/>
    <p:sldId id="279" r:id="rId13"/>
    <p:sldId id="280" r:id="rId14"/>
    <p:sldId id="286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McElroy" initials="MM" lastIdx="1" clrIdx="0"/>
  <p:cmAuthor id="1" name="Raquel Noriega" initials="RN" lastIdx="6" clrIdx="1"/>
  <p:cmAuthor id="2" name="Chris McGovern" initials="C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5D2"/>
    <a:srgbClr val="8A0E04"/>
    <a:srgbClr val="7F8084"/>
    <a:srgbClr val="920000"/>
    <a:srgbClr val="F8F8F8"/>
    <a:srgbClr val="FF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8173" autoAdjust="0"/>
  </p:normalViewPr>
  <p:slideViewPr>
    <p:cSldViewPr>
      <p:cViewPr>
        <p:scale>
          <a:sx n="99" d="100"/>
          <a:sy n="99" d="100"/>
        </p:scale>
        <p:origin x="-1560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25" d="100"/>
          <a:sy n="125" d="100"/>
        </p:scale>
        <p:origin x="-1566" y="11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651B-A2EF-4A60-9B86-0811344550E2}" type="datetimeFigureOut">
              <a:rPr lang="en-US" smtClean="0"/>
              <a:pPr/>
              <a:t>4/19/13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315E3-2BB6-438F-AF9B-BA10BB80C8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26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28B05-F956-44F1-8D2B-4931FF14FE3A}" type="datetimeFigureOut">
              <a:rPr lang="en-US" smtClean="0"/>
              <a:pPr/>
              <a:t>4/19/13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4A745-F8EA-4295-8B4D-684A8553E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4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4A745-F8EA-4295-8B4D-684A8553E6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2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7772400" cy="9143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1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©2012 Connected Nation.  All Rights Reserved.  Do Not Copy Without Written Permission.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4196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120000"/>
              <a:buFont typeface="Wingdings" pitchFamily="2" charset="2"/>
              <a:buChar char="§"/>
              <a:defRPr/>
            </a:lvl1pPr>
            <a:lvl2pPr marL="457200" indent="-18288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©2012 Connected Nation.  All Rights Reserved.  Do Not Copy Without Written Permission.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975342"/>
            <a:ext cx="8229600" cy="6245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©2012 Connected Nation.  All Rights Reserved.  Do Not Copy Without Written Permission.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©2012 Connected Nation.  All Rights Reserved.  Do Not Copy Without Written Permission.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©2012 Connected Nation.  All Rights Reserved.  Do Not Copy Without Written Permission.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©2012 Connected Nation.  All Rights Reserved.  Do Not Copy Without Written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©2012 Connected Nation.  All Rights Reserved.  Do Not Copy Without Written Permission.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©2012 Connected Nation.  All Rights Reserved.  Do Not Copy Without Written Permission.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dy_PP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28600" y="975342"/>
            <a:ext cx="8229600" cy="6245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28600" y="18288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28600" y="6492875"/>
            <a:ext cx="7662065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©2012 Connected Nation.  All Rights Reserved.  Do Not Copy Without Written Permission.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445500" y="6416675"/>
            <a:ext cx="668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roadband.go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14400" y="5181600"/>
            <a:ext cx="7117180" cy="1143000"/>
          </a:xfrm>
          <a:prstGeom prst="rect">
            <a:avLst/>
          </a:prstGeom>
        </p:spPr>
        <p:txBody>
          <a:bodyPr vert="horz" lIns="91440" tIns="45720" rIns="91440" bIns="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3657600"/>
            <a:ext cx="9144000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 smtClean="0">
                <a:solidFill>
                  <a:srgbClr val="8A0E04"/>
                </a:solidFill>
                <a:latin typeface="+mj-lt"/>
                <a:cs typeface="Arial" pitchFamily="34" charset="0"/>
              </a:rPr>
              <a:t>Appalachia’s Bright Future</a:t>
            </a:r>
          </a:p>
          <a:p>
            <a:pPr algn="ctr">
              <a:spcBef>
                <a:spcPts val="1200"/>
              </a:spcBef>
            </a:pPr>
            <a:r>
              <a:rPr lang="en-US" sz="2000" b="1" dirty="0" smtClean="0">
                <a:solidFill>
                  <a:srgbClr val="8A0E04"/>
                </a:solidFill>
                <a:latin typeface="+mj-lt"/>
                <a:cs typeface="Arial" pitchFamily="34" charset="0"/>
              </a:rPr>
              <a:t>Harlan Center</a:t>
            </a:r>
            <a:endParaRPr lang="en-US" sz="2000" b="1" dirty="0">
              <a:solidFill>
                <a:srgbClr val="8A0E04"/>
              </a:solidFill>
              <a:latin typeface="+mj-lt"/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000" b="1" dirty="0" smtClean="0">
                <a:solidFill>
                  <a:srgbClr val="8A0E04"/>
                </a:solidFill>
                <a:latin typeface="+mj-lt"/>
                <a:cs typeface="Arial" pitchFamily="34" charset="0"/>
              </a:rPr>
              <a:t>April 20 , 2013</a:t>
            </a:r>
          </a:p>
        </p:txBody>
      </p:sp>
    </p:spTree>
    <p:extLst>
      <p:ext uri="{BB962C8B-B14F-4D97-AF65-F5344CB8AC3E}">
        <p14:creationId xmlns:p14="http://schemas.microsoft.com/office/powerpoint/2010/main" val="5687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233677"/>
            <a:ext cx="3962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Who’s on the team? 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Elected </a:t>
            </a:r>
            <a:r>
              <a:rPr lang="en-US" dirty="0" smtClean="0"/>
              <a:t>officials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Representatives from healthcare, education, economic development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Community activists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Business leaders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Small business owners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Local </a:t>
            </a:r>
            <a:r>
              <a:rPr lang="en-US" dirty="0" smtClean="0"/>
              <a:t>service providers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IT </a:t>
            </a:r>
            <a:r>
              <a:rPr lang="en-US" dirty="0" smtClean="0"/>
              <a:t>directors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Representatives of minority groups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410200" y="3886200"/>
            <a:ext cx="358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We provide a third </a:t>
            </a:r>
            <a:r>
              <a:rPr lang="en-US" sz="1600" dirty="0"/>
              <a:t>party facilitator </a:t>
            </a:r>
            <a:r>
              <a:rPr lang="en-US" sz="1600" dirty="0" smtClean="0"/>
              <a:t>to </a:t>
            </a:r>
            <a:r>
              <a:rPr lang="en-US" sz="1600" dirty="0"/>
              <a:t>provide focus and an organized </a:t>
            </a:r>
            <a:r>
              <a:rPr lang="en-US" sz="1600" dirty="0" smtClean="0"/>
              <a:t>process. The Connected Assessment, based on the National Broadband Plan, provides a framework for measuring the local broadband ecosystem. 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AGGREGATE LOCAL EXPERIENCE</a:t>
            </a:r>
            <a:endParaRPr lang="en-US" sz="2800" b="1" dirty="0"/>
          </a:p>
        </p:txBody>
      </p:sp>
      <p:pic>
        <p:nvPicPr>
          <p:cNvPr id="8" name="Picture 7" descr="Connected_Horizontal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13314"/>
            <a:ext cx="3606800" cy="7728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158" y="1981200"/>
            <a:ext cx="47628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Develop </a:t>
            </a:r>
            <a:r>
              <a:rPr lang="en-US" b="1" dirty="0"/>
              <a:t>a local </a:t>
            </a:r>
            <a:r>
              <a:rPr lang="en-US" b="1" dirty="0" smtClean="0"/>
              <a:t>public-private </a:t>
            </a:r>
            <a:r>
              <a:rPr lang="en-US" b="1" dirty="0"/>
              <a:t>planning </a:t>
            </a:r>
            <a:r>
              <a:rPr lang="en-US" b="1" dirty="0" smtClean="0"/>
              <a:t>team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Organize planning meetings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Collect data </a:t>
            </a:r>
            <a:r>
              <a:rPr lang="en-US" dirty="0" smtClean="0"/>
              <a:t>(access, adoption, use)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Prioritize projects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577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7338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about community anchor institutions?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Schools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Libraries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Fire departments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Police stations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Local government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Community non-profits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ASSESS BROADBAND ENVIRONMENT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90600" y="1905000"/>
            <a:ext cx="3275256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What technologies are in place?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Last mile </a:t>
            </a:r>
            <a:r>
              <a:rPr lang="en-US" dirty="0" smtClean="0"/>
              <a:t>availability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Middle mile infrastructure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Competition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Speed </a:t>
            </a:r>
            <a:r>
              <a:rPr lang="en-US" dirty="0"/>
              <a:t>of </a:t>
            </a:r>
            <a:r>
              <a:rPr lang="en-US" dirty="0" smtClean="0"/>
              <a:t>service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Mobile broadband availability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0200" y="38862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Connected Nation’s GIS and Mapping Services team provides this data, and works with communities to confirm data. </a:t>
            </a:r>
            <a:endParaRPr lang="en-US" sz="1600" dirty="0"/>
          </a:p>
        </p:txBody>
      </p:sp>
      <p:pic>
        <p:nvPicPr>
          <p:cNvPr id="11" name="Picture 10" descr="Connected_Horizontal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13314"/>
            <a:ext cx="3606800" cy="7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905000"/>
            <a:ext cx="35052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      Aggregate Demand</a:t>
            </a:r>
            <a:endParaRPr lang="en-US" b="1" dirty="0" smtClean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What </a:t>
            </a:r>
            <a:r>
              <a:rPr lang="en-US" dirty="0" smtClean="0"/>
              <a:t>services are currently being purchased?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What do residents and businesses need, and what are they prepared to pay?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Determine best estimates of take rates in businesses, public, and residential markets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Determine the range of products and pricing that will ensure best take </a:t>
            </a:r>
            <a:r>
              <a:rPr lang="en-US" dirty="0" smtClean="0"/>
              <a:t>rate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AGGREGATE DEMAND &amp; ASSESS BARRIERS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905000"/>
            <a:ext cx="3505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Assess Barriers to Adoption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What are the barriers to home broadband subscription? 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Digital literacy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Relevance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Affordability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Access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105400" y="5192486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Connected Nation’s Research team can assist with local survey design, and our Connected Assessment identifies gaps and solutions for overcoming barriers.  </a:t>
            </a:r>
            <a:endParaRPr lang="en-US" sz="1600" dirty="0"/>
          </a:p>
        </p:txBody>
      </p:sp>
      <p:pic>
        <p:nvPicPr>
          <p:cNvPr id="7" name="Picture 6" descr="Connected_Horizontal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19600"/>
            <a:ext cx="3606800" cy="7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0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ASSESS EXISTING ASSETS &amp; SOLUTIONS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905000"/>
            <a:ext cx="381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     Assess </a:t>
            </a:r>
            <a:r>
              <a:rPr lang="en-US" b="1" dirty="0"/>
              <a:t>Existing Infrastructure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Which facilities offer public access or could support training?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What </a:t>
            </a:r>
            <a:r>
              <a:rPr lang="en-US" dirty="0"/>
              <a:t>technology and vendor mix will deliver the best solution for the community?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echnology </a:t>
            </a:r>
            <a:r>
              <a:rPr lang="en-US" dirty="0"/>
              <a:t>partners that can contribute to aggregate demand? 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/>
              <a:t>What is already in place that could be applied to a network thus minimizing capital expenditure for new network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10200" y="3886200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The Connected Portal helps organize local resources. Connected Nation also offers asset mapping and can help facilitate public-private partnerships. </a:t>
            </a:r>
            <a:endParaRPr lang="en-US" sz="1600" dirty="0"/>
          </a:p>
        </p:txBody>
      </p:sp>
      <p:pic>
        <p:nvPicPr>
          <p:cNvPr id="9" name="Picture 8" descr="Connected_Horizontal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13314"/>
            <a:ext cx="3606800" cy="7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6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438400"/>
            <a:ext cx="68096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“Well, I’ve got a backhoe in the barn….”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250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905000"/>
            <a:ext cx="66294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USDA grants and loans 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Develop a public-private partnership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Reassess major telecom purchases, develop RFP for build-out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Municipal broadband network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Barbourville, Glasgow, </a:t>
            </a:r>
            <a:r>
              <a:rPr lang="en-US" dirty="0" err="1" smtClean="0"/>
              <a:t>Russelville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Review local </a:t>
            </a:r>
            <a:r>
              <a:rPr lang="en-US" dirty="0" smtClean="0"/>
              <a:t>policies and rights of way for middle </a:t>
            </a:r>
            <a:r>
              <a:rPr lang="en-US" dirty="0" smtClean="0"/>
              <a:t>mile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Property owners with vertical assets can partner with telecom companies seeking to expand wireless networks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RESOURCES &amp; SOLUTIONS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218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MOST IMPORTANTLY: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53199" y="5872387"/>
            <a:ext cx="207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Develop a team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6071" y="5866240"/>
            <a:ext cx="305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Identify assets and needs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879068"/>
            <a:ext cx="198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Develop a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7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2667000"/>
            <a:ext cx="3721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Enabling Technology. </a:t>
            </a:r>
          </a:p>
          <a:p>
            <a:r>
              <a:rPr lang="en-US" sz="3200" dirty="0" smtClean="0"/>
              <a:t>Empowering People.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400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2" y="952884"/>
            <a:ext cx="8892053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3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8140491" cy="49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9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©2012 Connected Nation.  All Rights Reserved.  Do Not Copy Without Written Permission.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64" r="1304"/>
          <a:stretch/>
        </p:blipFill>
        <p:spPr>
          <a:xfrm>
            <a:off x="76200" y="1431636"/>
            <a:ext cx="6273471" cy="3749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2066124"/>
            <a:ext cx="2819400" cy="300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98% </a:t>
            </a:r>
            <a:r>
              <a:rPr lang="en-US" dirty="0" smtClean="0"/>
              <a:t>- 3 Mbps download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65-70% </a:t>
            </a:r>
            <a:r>
              <a:rPr lang="en-US" dirty="0" smtClean="0"/>
              <a:t>- subscribe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70 million </a:t>
            </a:r>
            <a:r>
              <a:rPr lang="en-US" dirty="0" smtClean="0"/>
              <a:t>offline</a:t>
            </a:r>
          </a:p>
          <a:p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Kentucky</a:t>
            </a:r>
          </a:p>
          <a:p>
            <a:r>
              <a:rPr lang="en-US" b="1" dirty="0" smtClean="0"/>
              <a:t>95% </a:t>
            </a:r>
            <a:r>
              <a:rPr lang="en-US" dirty="0" smtClean="0"/>
              <a:t>- 3 Mbps download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 smtClean="0"/>
              <a:t>Harlan County</a:t>
            </a:r>
          </a:p>
          <a:p>
            <a:r>
              <a:rPr lang="en-US" b="1" dirty="0" smtClean="0"/>
              <a:t>54% </a:t>
            </a:r>
            <a:r>
              <a:rPr lang="en-US" dirty="0" smtClean="0"/>
              <a:t>- 3 Mbps download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717326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Nationwide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014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610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 smtClean="0"/>
              <a:t>1. At </a:t>
            </a:r>
            <a:r>
              <a:rPr lang="en-US" sz="1600" b="1" dirty="0"/>
              <a:t>least 100 million U.S. homes should have affordable access to </a:t>
            </a:r>
            <a:r>
              <a:rPr lang="en-US" sz="1600" b="1" dirty="0" smtClean="0"/>
              <a:t>100 Mbps download</a:t>
            </a:r>
            <a:endParaRPr lang="en-US" sz="1600" dirty="0"/>
          </a:p>
          <a:p>
            <a:r>
              <a:rPr lang="en-US" sz="1600" b="1" dirty="0"/>
              <a:t> </a:t>
            </a:r>
          </a:p>
          <a:p>
            <a:r>
              <a:rPr lang="en-US" sz="1600" b="1" dirty="0" smtClean="0"/>
              <a:t>2.  </a:t>
            </a:r>
            <a:r>
              <a:rPr lang="en-US" sz="1600" b="1" dirty="0"/>
              <a:t>The United States should lead the world in mobile </a:t>
            </a:r>
            <a:r>
              <a:rPr lang="en-US" sz="1600" b="1" dirty="0" smtClean="0"/>
              <a:t>innovation</a:t>
            </a:r>
            <a:endParaRPr lang="en-US" sz="1600" dirty="0"/>
          </a:p>
          <a:p>
            <a:r>
              <a:rPr lang="en-US" sz="1600" b="1" dirty="0"/>
              <a:t> </a:t>
            </a:r>
          </a:p>
          <a:p>
            <a:r>
              <a:rPr lang="en-US" sz="1600" b="1" dirty="0" smtClean="0"/>
              <a:t>3</a:t>
            </a:r>
            <a:r>
              <a:rPr lang="en-US" sz="1600" b="1" dirty="0"/>
              <a:t>.</a:t>
            </a:r>
            <a:r>
              <a:rPr lang="en-US" sz="1600" b="1" dirty="0" smtClean="0"/>
              <a:t> </a:t>
            </a:r>
            <a:r>
              <a:rPr lang="en-US" sz="1600" b="1" dirty="0"/>
              <a:t>Every American should have affordable access to robust broadband service and the means and skills to subscribe if they so choose.</a:t>
            </a:r>
            <a:endParaRPr lang="en-US" sz="1600" dirty="0"/>
          </a:p>
          <a:p>
            <a:r>
              <a:rPr lang="en-US" sz="1600" b="1" dirty="0"/>
              <a:t> </a:t>
            </a:r>
          </a:p>
          <a:p>
            <a:r>
              <a:rPr lang="en-US" sz="1600" b="1" dirty="0" smtClean="0"/>
              <a:t>4</a:t>
            </a:r>
            <a:r>
              <a:rPr lang="en-US" sz="1600" b="1" dirty="0"/>
              <a:t>.</a:t>
            </a:r>
            <a:r>
              <a:rPr lang="en-US" sz="1600" b="1" dirty="0" smtClean="0"/>
              <a:t> </a:t>
            </a:r>
            <a:r>
              <a:rPr lang="en-US" sz="1600" b="1" dirty="0"/>
              <a:t>Every American community should have affordable access to at least 1 gigabit per second broadband </a:t>
            </a:r>
            <a:r>
              <a:rPr lang="en-US" sz="1600" b="1" dirty="0" smtClean="0"/>
              <a:t>service to anchor institutions such as schools, hospitals, and government buildings.</a:t>
            </a:r>
            <a:endParaRPr lang="en-US" sz="1600" dirty="0" smtClean="0"/>
          </a:p>
          <a:p>
            <a:r>
              <a:rPr lang="en-US" sz="1600" b="1" dirty="0" smtClean="0"/>
              <a:t> </a:t>
            </a:r>
          </a:p>
          <a:p>
            <a:r>
              <a:rPr lang="en-US" sz="1600" b="1" dirty="0" smtClean="0"/>
              <a:t>5. Every </a:t>
            </a:r>
            <a:r>
              <a:rPr lang="en-US" sz="1600" b="1" dirty="0"/>
              <a:t>first responder should have access to a nationwide, wireless, interoperable broadband public safety network.</a:t>
            </a:r>
            <a:endParaRPr lang="en-US" sz="1600" dirty="0"/>
          </a:p>
          <a:p>
            <a:r>
              <a:rPr lang="en-US" sz="1600" b="1" dirty="0"/>
              <a:t> </a:t>
            </a:r>
          </a:p>
          <a:p>
            <a:r>
              <a:rPr lang="en-US" sz="1600" b="1" dirty="0" smtClean="0"/>
              <a:t>6</a:t>
            </a:r>
            <a:r>
              <a:rPr lang="en-US" sz="1600" b="1" dirty="0"/>
              <a:t>.</a:t>
            </a:r>
            <a:r>
              <a:rPr lang="en-US" sz="1600" b="1" dirty="0" smtClean="0"/>
              <a:t> </a:t>
            </a:r>
            <a:r>
              <a:rPr lang="en-US" sz="1600" b="1" dirty="0"/>
              <a:t>To ensure that America leads in the clean energy economy, every American should be able to use broadband to track and manage their real-time energy consumption.</a:t>
            </a:r>
            <a:endParaRPr lang="en-US" sz="1600" dirty="0"/>
          </a:p>
          <a:p>
            <a:r>
              <a:rPr lang="en-US" sz="1600" b="1" dirty="0"/>
              <a:t> </a:t>
            </a: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898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National Broadband Plan,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released in 2010 by the </a:t>
            </a:r>
            <a:r>
              <a:rPr lang="en-US" b="1" dirty="0"/>
              <a:t>Federal Communications Commission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5867400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learn more, visit: </a:t>
            </a:r>
            <a:r>
              <a:rPr lang="en-US" u="sng" dirty="0" smtClean="0">
                <a:hlinkClick r:id="rId2"/>
              </a:rPr>
              <a:t>www.broadband.gov</a:t>
            </a:r>
            <a:r>
              <a:rPr lang="en-US" u="sng" dirty="0" smtClean="0"/>
              <a:t>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9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862" b="13699"/>
          <a:stretch/>
        </p:blipFill>
        <p:spPr>
          <a:xfrm>
            <a:off x="152400" y="1752600"/>
            <a:ext cx="864885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5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772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nnected_Horizontal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92" y="1066800"/>
            <a:ext cx="4864608" cy="1042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2133600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5884" y="2832821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ACCESS</a:t>
            </a:r>
            <a:endParaRPr lang="en-US" sz="16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612279" y="4343400"/>
            <a:ext cx="1362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ADOPTION</a:t>
            </a:r>
            <a:endParaRPr lang="en-US" sz="16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924490"/>
            <a:ext cx="598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USE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97654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1E84-DC7D-42FC-904B-55D6ECBF6C2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ALL SOLUTIONS ARE LOCAL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(STOP) COLLABORATE &amp; LISTEN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METHODOLOGY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74532" y="3124200"/>
            <a:ext cx="54168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Aggregate Local Experience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Assess Broadband Environment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Assess &amp; Aggregate Demand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Assess Existing Assets &amp; Solutions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620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46">
      <a:dk1>
        <a:srgbClr val="000000"/>
      </a:dk1>
      <a:lt1>
        <a:srgbClr val="FFFFFF"/>
      </a:lt1>
      <a:dk2>
        <a:srgbClr val="820000"/>
      </a:dk2>
      <a:lt2>
        <a:srgbClr val="7F7F7F"/>
      </a:lt2>
      <a:accent1>
        <a:srgbClr val="820000"/>
      </a:accent1>
      <a:accent2>
        <a:srgbClr val="000000"/>
      </a:accent2>
      <a:accent3>
        <a:srgbClr val="000000"/>
      </a:accent3>
      <a:accent4>
        <a:srgbClr val="989AAC"/>
      </a:accent4>
      <a:accent5>
        <a:srgbClr val="820000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17514</TotalTime>
  <Words>548</Words>
  <Application>Microsoft Macintosh PowerPoint</Application>
  <PresentationFormat>On-screen Show (4:3)</PresentationFormat>
  <Paragraphs>118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Connected Nation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 A-A-U</dc:title>
  <dc:creator>Chris Pedersen</dc:creator>
  <cp:lastModifiedBy>Travis Lane</cp:lastModifiedBy>
  <cp:revision>374</cp:revision>
  <cp:lastPrinted>2013-04-19T22:48:33Z</cp:lastPrinted>
  <dcterms:created xsi:type="dcterms:W3CDTF">2012-02-21T00:45:55Z</dcterms:created>
  <dcterms:modified xsi:type="dcterms:W3CDTF">2013-04-20T11:20:04Z</dcterms:modified>
</cp:coreProperties>
</file>