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chemeClr val="accent5">
                <a:satOff val="-19091"/>
                <a:lumOff val="-11921"/>
              </a:schemeClr>
            </a:gs>
            <a:gs pos="100000">
              <a:schemeClr val="accent5">
                <a:lumOff val="20196"/>
              </a:scheme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Diversity, Equity and Inclusion:</a:t>
            </a:r>
          </a:p>
        </p:txBody>
      </p:sp>
      <p:sp>
        <p:nvSpPr>
          <p:cNvPr id="95" name="Content Placeholder 2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822959">
              <a:spcBef>
                <a:spcPts val="900"/>
              </a:spcBef>
              <a:defRPr sz="3239"/>
            </a:pPr>
            <a:r>
              <a:t>Why Do We Need It?</a:t>
            </a:r>
          </a:p>
          <a:p>
            <a:pPr defTabSz="822959">
              <a:spcBef>
                <a:spcPts val="900"/>
              </a:spcBef>
              <a:defRPr sz="3239"/>
            </a:pPr>
            <a:r>
              <a:t>What Difference Does It Make?</a:t>
            </a:r>
          </a:p>
          <a:p>
            <a:pPr defTabSz="822959">
              <a:spcBef>
                <a:spcPts val="900"/>
              </a:spcBef>
              <a:defRPr sz="3239"/>
            </a:pPr>
            <a:r>
              <a:t>What Will Happen If It’s Eliminated?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chemeClr val="accent5">
                <a:satOff val="-19091"/>
                <a:lumOff val="-11921"/>
              </a:schemeClr>
            </a:gs>
            <a:gs pos="100000">
              <a:schemeClr val="accent5">
                <a:lumOff val="20196"/>
              </a:scheme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/>
          <p:nvPr>
            <p:ph type="body" idx="1"/>
          </p:nvPr>
        </p:nvSpPr>
        <p:spPr>
          <a:xfrm>
            <a:off x="838200" y="627016"/>
            <a:ext cx="10515600" cy="554994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 i="1"/>
            </a:pPr>
            <a:r>
              <a:t>HOW WILL IT AFFECT PERSONS OF COLOR AND OTHER HISTORICALLY MARGINALIZED POPULATIONS?</a:t>
            </a:r>
          </a:p>
          <a:p>
            <a:pPr marL="0" indent="0">
              <a:buSzTx/>
              <a:buNone/>
            </a:pPr>
          </a:p>
          <a:p>
            <a:pPr marL="280736" indent="-280736">
              <a:buFontTx/>
            </a:pPr>
            <a:r>
              <a:t>Employers will no longer ensure a diverse workforce: we will return to segregated employment</a:t>
            </a:r>
          </a:p>
          <a:p>
            <a:pPr marL="280736" indent="-280736">
              <a:buFontTx/>
            </a:pPr>
            <a:r>
              <a:t>Civil rights gains in housing, public accommodation, pay equity, and health care will be rolled back to pre-civil rights era</a:t>
            </a:r>
          </a:p>
          <a:p>
            <a:pPr marL="280736" indent="-280736">
              <a:buFontTx/>
            </a:pPr>
            <a:r>
              <a:t>Students of color will experience a “white-washed” curriculum, where their experiences and perspectives are ignored and devalued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chemeClr val="accent5">
                <a:satOff val="-19091"/>
                <a:lumOff val="-11921"/>
              </a:schemeClr>
            </a:gs>
            <a:gs pos="100000">
              <a:schemeClr val="accent5">
                <a:lumOff val="20196"/>
              </a:scheme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ontent Placeholder 2"/>
          <p:cNvSpPr txBox="1"/>
          <p:nvPr>
            <p:ph type="body" idx="1"/>
          </p:nvPr>
        </p:nvSpPr>
        <p:spPr>
          <a:xfrm>
            <a:off x="838200" y="809897"/>
            <a:ext cx="10515600" cy="5367066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 i="1"/>
            </a:pPr>
            <a:r>
              <a:t>HOW WOULD IT AFFECT STUDENTS WITH DISABILITIES AND SPECIAL NEEDS?</a:t>
            </a:r>
          </a:p>
          <a:p>
            <a:pPr marL="0" indent="0">
              <a:buSzTx/>
              <a:buNone/>
              <a:defRPr b="1" i="1"/>
            </a:pPr>
          </a:p>
          <a:p>
            <a:pPr marL="280736" indent="-280736">
              <a:buFontTx/>
            </a:pPr>
            <a:r>
              <a:t>Needed learning adaptations and accommodations will be eliminated</a:t>
            </a:r>
          </a:p>
          <a:p>
            <a:pPr marL="280736" indent="-280736">
              <a:buFontTx/>
            </a:pPr>
            <a:r>
              <a:t>Accessibility and support services for physically challenged students will be eliminated</a:t>
            </a:r>
          </a:p>
          <a:p>
            <a:pPr marL="280736" indent="-280736">
              <a:buFontTx/>
            </a:pPr>
            <a:r>
              <a:t>Students will not receive the emotional support they require</a:t>
            </a:r>
          </a:p>
          <a:p>
            <a:pPr marL="280736" indent="-280736">
              <a:buFontTx/>
            </a:pPr>
            <a:r>
              <a:t>Schools will become more hostile and unsafe for students with disabilities </a:t>
            </a:r>
          </a:p>
          <a:p>
            <a:pPr marL="0" indent="0">
              <a:buSzTx/>
              <a:buNone/>
              <a:defRPr b="1" i="1"/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chemeClr val="accent5">
                <a:satOff val="-19091"/>
                <a:lumOff val="-11921"/>
              </a:schemeClr>
            </a:gs>
            <a:gs pos="100000">
              <a:schemeClr val="accent5">
                <a:lumOff val="20196"/>
              </a:scheme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itle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What Happens When we Lose DEI?</a:t>
            </a:r>
          </a:p>
        </p:txBody>
      </p:sp>
      <p:sp>
        <p:nvSpPr>
          <p:cNvPr id="123" name="Content Placeholder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School environments will become more hostile and less safe for students of color, students with disabilities, LGBTQ+ students</a:t>
            </a:r>
          </a:p>
          <a:p>
            <a:pPr marL="0" indent="0">
              <a:buSzTx/>
              <a:buNone/>
            </a:pPr>
            <a:r>
              <a:t>The achievement gap between able-bodied white students, students of color and students with disabilities will increase</a:t>
            </a:r>
          </a:p>
          <a:p>
            <a:pPr marL="0" indent="0">
              <a:buSzTx/>
              <a:buNone/>
            </a:pPr>
            <a:r>
              <a:t>Student academic achievement as a whole will go down as all students will feel less safe at school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chemeClr val="accent5">
                <a:satOff val="-19091"/>
                <a:lumOff val="-11921"/>
              </a:schemeClr>
            </a:gs>
            <a:gs pos="100000">
              <a:schemeClr val="accent5">
                <a:lumOff val="20196"/>
              </a:scheme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1"/>
          <p:cNvSpPr txBox="1"/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/>
          <a:lstStyle/>
          <a:p>
            <a:pPr>
              <a:defRPr i="1" sz="3600"/>
            </a:pPr>
            <a:r>
              <a:t>“DEI is not just about checking a diversity box—it’s about fostering an environment where innovation, inclusion, and equity drive growth and success.” </a:t>
            </a:r>
            <a:br/>
            <a:br/>
            <a:r>
              <a:rPr sz="2000"/>
              <a:t>Felicia Shankin, Philadelphia Women’s Network Connection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chemeClr val="accent5">
                <a:satOff val="-19091"/>
                <a:lumOff val="-11921"/>
              </a:schemeClr>
            </a:gs>
            <a:gs pos="100000">
              <a:schemeClr val="accent5">
                <a:lumOff val="20196"/>
              </a:scheme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The Historical Roots of Diversity, Equity and Inclusion </a:t>
            </a:r>
          </a:p>
        </p:txBody>
      </p:sp>
      <p:sp>
        <p:nvSpPr>
          <p:cNvPr id="100" name="Content Placeholder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</a:pPr>
            <a:r>
              <a:t>Institutions have historically marginalized anyone who is not white, male and able-bodied</a:t>
            </a:r>
          </a:p>
          <a:p>
            <a:pPr>
              <a:lnSpc>
                <a:spcPct val="81000"/>
              </a:lnSpc>
            </a:pPr>
            <a:r>
              <a:t>Women and minorities were considered less capable and earned less for the same work</a:t>
            </a:r>
          </a:p>
          <a:p>
            <a:pPr>
              <a:lnSpc>
                <a:spcPct val="81000"/>
              </a:lnSpc>
            </a:pPr>
            <a:r>
              <a:t>Students of color have been negatively affected by a system of schooling based upon White norms, resulting in lower academic achievement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chemeClr val="accent5">
                <a:satOff val="-19091"/>
                <a:lumOff val="-11921"/>
              </a:schemeClr>
            </a:gs>
            <a:gs pos="100000">
              <a:schemeClr val="accent5">
                <a:lumOff val="20196"/>
              </a:scheme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Historical Roots of Diversity, Equity and Inclusion </a:t>
            </a:r>
          </a:p>
        </p:txBody>
      </p:sp>
      <p:sp>
        <p:nvSpPr>
          <p:cNvPr id="103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  <a:spcBef>
                <a:spcPts val="1200"/>
              </a:spcBef>
            </a:pPr>
            <a:r>
              <a:t>No effort was made to accommodate disabilities</a:t>
            </a:r>
          </a:p>
          <a:p>
            <a:pPr>
              <a:lnSpc>
                <a:spcPct val="81000"/>
              </a:lnSpc>
              <a:spcBef>
                <a:spcPts val="1200"/>
              </a:spcBef>
            </a:pPr>
            <a:r>
              <a:t>School and work environments were often hostile to women, persons of color, persons with disabilities, LGBTQ+ (bullying, sexual harassment) </a:t>
            </a:r>
          </a:p>
          <a:p>
            <a:pPr>
              <a:lnSpc>
                <a:spcPct val="81000"/>
              </a:lnSpc>
              <a:spcBef>
                <a:spcPts val="1200"/>
              </a:spcBef>
            </a:pPr>
            <a:r>
              <a:t>Women were denied entry to careers that were dominated by males (math, science, engineering, business management)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chemeClr val="accent5">
                <a:satOff val="-19091"/>
                <a:lumOff val="-11921"/>
              </a:schemeClr>
            </a:gs>
            <a:gs pos="100000">
              <a:schemeClr val="accent5">
                <a:lumOff val="20196"/>
              </a:scheme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What Have Diversity, Equity and Inclusion Initiatives Accomplished? </a:t>
            </a:r>
          </a:p>
        </p:txBody>
      </p:sp>
      <p:sp>
        <p:nvSpPr>
          <p:cNvPr id="106" name="Content Placeholder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b="1" i="1" sz="3200"/>
            </a:pPr>
            <a:r>
              <a:t>DEI HAS BENEFITTED WOMEN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t>The biggest beneficiaries of affirmative action, diversity hiring, and corporate DEI initiatives have been </a:t>
            </a:r>
            <a:r>
              <a:rPr i="1"/>
              <a:t>white women</a:t>
            </a:r>
            <a:endParaRPr i="1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t>White women now hold more than 19% of C-Suite positions</a:t>
            </a:r>
          </a:p>
          <a:p>
            <a:pPr marL="261257" indent="-261257"/>
            <a:r>
              <a:t>Women-owned businesses have increased substantially over the past several decades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chemeClr val="accent5">
                <a:satOff val="-19091"/>
                <a:lumOff val="-11921"/>
              </a:schemeClr>
            </a:gs>
            <a:gs pos="100000">
              <a:schemeClr val="accent5">
                <a:lumOff val="20196"/>
              </a:scheme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ontent Placeholder 2"/>
          <p:cNvSpPr txBox="1"/>
          <p:nvPr>
            <p:ph type="body" idx="1"/>
          </p:nvPr>
        </p:nvSpPr>
        <p:spPr>
          <a:xfrm>
            <a:off x="838199" y="809897"/>
            <a:ext cx="9760133" cy="5367066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 i="1"/>
            </a:pPr>
            <a:r>
              <a:t>DEI HAS BENEFITTED PERSONS OF COLOR  -- but not as much as White Women</a:t>
            </a:r>
          </a:p>
          <a:p>
            <a:pPr marL="0" indent="0">
              <a:buSzTx/>
              <a:buNone/>
              <a:defRPr b="1" i="1"/>
            </a:pPr>
          </a:p>
          <a:p>
            <a:pPr/>
            <a:r>
              <a:t>DEI initiatives have helped people from underrepresented groups enter White- and male-dominated occupations</a:t>
            </a:r>
          </a:p>
          <a:p>
            <a:pPr/>
            <a:r>
              <a:t>DEI has allowed Black, Latina, and Indigenous women entrepreneurs to have access to capital, allowing them to start minority-owned businesses that stimulate the economy.</a:t>
            </a:r>
          </a:p>
          <a:p>
            <a:pPr/>
            <a:r>
              <a:t>Systemic barriers still prevent Black and Latina women entrepreneurs from receiving the same level of funding and opportunities as White women.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chemeClr val="accent5">
                <a:satOff val="-19091"/>
                <a:lumOff val="-11921"/>
              </a:schemeClr>
            </a:gs>
            <a:gs pos="100000">
              <a:schemeClr val="accent5">
                <a:lumOff val="20196"/>
              </a:scheme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ontent Placeholder 2"/>
          <p:cNvSpPr txBox="1"/>
          <p:nvPr>
            <p:ph type="body" idx="1"/>
          </p:nvPr>
        </p:nvSpPr>
        <p:spPr>
          <a:xfrm>
            <a:off x="838200" y="548639"/>
            <a:ext cx="10515600" cy="562832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 i="1"/>
            </a:pPr>
            <a:r>
              <a:t>DEI HAS BENEFITTED PERSONS WITH DISABILITIES AND SPECIAL NEEDS</a:t>
            </a:r>
          </a:p>
          <a:p>
            <a:pPr marL="0" indent="0">
              <a:buSzTx/>
              <a:buNone/>
              <a:defRPr b="1" i="1"/>
            </a:pPr>
          </a:p>
          <a:p>
            <a:pPr/>
            <a:r>
              <a:t>DEI has led to the creation of adaptations and accommodations for students with disabilities so they can realize their potential and can be contributing members of society</a:t>
            </a:r>
          </a:p>
          <a:p>
            <a:pPr/>
            <a:r>
              <a:t>DEI initiatives aim to make environments less hostile for disabled and special needs students </a:t>
            </a:r>
          </a:p>
          <a:p>
            <a:pPr/>
            <a:r>
              <a:t>DEI provides emotional supports for students who have experienced trauma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chemeClr val="accent5">
                <a:satOff val="-19091"/>
                <a:lumOff val="-11921"/>
              </a:schemeClr>
            </a:gs>
            <a:gs pos="100000">
              <a:schemeClr val="accent5">
                <a:lumOff val="20196"/>
              </a:scheme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/>
            <a:r>
              <a:t>What Difference Do Diversity, Equity and Inclusion Initiatives Make in Schools and Businesses? </a:t>
            </a:r>
          </a:p>
        </p:txBody>
      </p:sp>
      <p:sp>
        <p:nvSpPr>
          <p:cNvPr id="113" name="Content Placeholder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224027" indent="-224027" defTabSz="896111">
              <a:spcBef>
                <a:spcPts val="900"/>
              </a:spcBef>
              <a:defRPr sz="2744"/>
            </a:pPr>
            <a:r>
              <a:t>Companies with more diverse teams are 35% more likely to have financial returns above their industry average</a:t>
            </a:r>
          </a:p>
          <a:p>
            <a:pPr marL="224027" indent="-224027" defTabSz="896111">
              <a:spcBef>
                <a:spcPts val="900"/>
              </a:spcBef>
              <a:defRPr sz="2744"/>
            </a:pPr>
            <a:r>
              <a:t>Inclusive workplaces experience lower turnover rates and higher employee engagement</a:t>
            </a:r>
          </a:p>
          <a:p>
            <a:pPr marL="224027" indent="-224027" defTabSz="896111">
              <a:spcBef>
                <a:spcPts val="900"/>
              </a:spcBef>
              <a:defRPr sz="2744"/>
            </a:pPr>
            <a:r>
              <a:t>DEI has led to less hostile school and work environments so people can feel safe and be more productive</a:t>
            </a:r>
          </a:p>
          <a:p>
            <a:pPr marL="224027" indent="-224027" defTabSz="896111">
              <a:spcBef>
                <a:spcPts val="900"/>
              </a:spcBef>
              <a:defRPr sz="2744"/>
            </a:pPr>
            <a:r>
              <a:t>DEI initiatives in schools have led to higher student achievement for ALL students; research shows that ALL students benefit from a welcoming, inclusive environment that responds to families’ diverse backgrounds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chemeClr val="accent5">
                <a:satOff val="-19091"/>
                <a:lumOff val="-11921"/>
              </a:schemeClr>
            </a:gs>
            <a:gs pos="100000">
              <a:schemeClr val="accent5">
                <a:lumOff val="20196"/>
              </a:scheme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itle 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If Diversity, Equity and Inclusion Is Eliminated, What Will Happen? </a:t>
            </a:r>
          </a:p>
        </p:txBody>
      </p:sp>
      <p:sp>
        <p:nvSpPr>
          <p:cNvPr id="116" name="Content Placeholder 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 i="1"/>
            </a:pPr>
            <a:r>
              <a:t>HOW WILL IT AFFECT WOMEN?</a:t>
            </a:r>
          </a:p>
          <a:p>
            <a:pPr marL="0" indent="0">
              <a:buSzTx/>
              <a:buNone/>
            </a:pPr>
          </a:p>
          <a:p>
            <a:pPr/>
            <a:r>
              <a:t>DEI helps assure equal pay for equal work: women will be paid less</a:t>
            </a:r>
          </a:p>
          <a:p>
            <a:pPr/>
            <a:r>
              <a:t>DEI helps assure safety: sexual harassment will increase</a:t>
            </a:r>
          </a:p>
          <a:p>
            <a:pPr/>
            <a:r>
              <a:t>DEI promotes equity in male-dominated fields: women will not have equal access to these fields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