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9"/>
  </p:notesMasterIdLst>
  <p:sldIdLst>
    <p:sldId id="266" r:id="rId2"/>
    <p:sldId id="296" r:id="rId3"/>
    <p:sldId id="297" r:id="rId4"/>
    <p:sldId id="298" r:id="rId5"/>
    <p:sldId id="303" r:id="rId6"/>
    <p:sldId id="305" r:id="rId7"/>
    <p:sldId id="276" r:id="rId8"/>
    <p:sldId id="292" r:id="rId9"/>
    <p:sldId id="289" r:id="rId10"/>
    <p:sldId id="287" r:id="rId11"/>
    <p:sldId id="295" r:id="rId12"/>
    <p:sldId id="279" r:id="rId13"/>
    <p:sldId id="278" r:id="rId14"/>
    <p:sldId id="282" r:id="rId15"/>
    <p:sldId id="286" r:id="rId16"/>
    <p:sldId id="291" r:id="rId17"/>
    <p:sldId id="284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74776" autoAdjust="0"/>
  </p:normalViewPr>
  <p:slideViewPr>
    <p:cSldViewPr>
      <p:cViewPr varScale="1">
        <p:scale>
          <a:sx n="75" d="100"/>
          <a:sy n="75" d="100"/>
        </p:scale>
        <p:origin x="-1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Reports\Local%20Taxation\State%20national%20property%20tax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Reports\Local%20Taxation\Louisville%20Jefferson%20County%20property%20tax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Reports\Local%20Taxation\income%20tax%20vs%20sales%20ta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eddc\teams\Research%20and%20Policy\SFAI\Reports\Local%20Taxation\REVEN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State and local property tax revenue per $1,000 in personal income (2010)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United States</c:v>
                </c:pt>
                <c:pt idx="1">
                  <c:v>Kentucky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36.0</c:v>
                </c:pt>
                <c:pt idx="1">
                  <c:v>21.0</c:v>
                </c:pt>
              </c:numCache>
            </c:numRef>
          </c:val>
        </c:ser>
        <c:axId val="552715240"/>
        <c:axId val="552711992"/>
      </c:barChart>
      <c:catAx>
        <c:axId val="55271524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52711992"/>
        <c:crosses val="autoZero"/>
        <c:auto val="1"/>
        <c:lblAlgn val="ctr"/>
        <c:lblOffset val="100"/>
      </c:catAx>
      <c:valAx>
        <c:axId val="552711992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tickLblPos val="none"/>
        <c:crossAx val="552715240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Sheet2!$E$31</c:f>
              <c:strCache>
                <c:ptCount val="1"/>
                <c:pt idx="0">
                  <c:v>1978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Sheet2!$D$32:$D$33</c:f>
              <c:strCache>
                <c:ptCount val="2"/>
                <c:pt idx="0">
                  <c:v>Louisville</c:v>
                </c:pt>
                <c:pt idx="1">
                  <c:v>Jefferson County</c:v>
                </c:pt>
              </c:strCache>
            </c:strRef>
          </c:cat>
          <c:val>
            <c:numRef>
              <c:f>Sheet2!$E$32:$E$33</c:f>
              <c:numCache>
                <c:formatCode>_("$"* #,##0.000_);_("$"* \(#,##0.000\);_("$"* "-"??_);_(@_)</c:formatCode>
                <c:ptCount val="2"/>
                <c:pt idx="0">
                  <c:v>0.566</c:v>
                </c:pt>
                <c:pt idx="1">
                  <c:v>0.218</c:v>
                </c:pt>
              </c:numCache>
            </c:numRef>
          </c:val>
        </c:ser>
        <c:ser>
          <c:idx val="1"/>
          <c:order val="1"/>
          <c:tx>
            <c:strRef>
              <c:f>Sheet2!$F$31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Sheet2!$D$32:$D$33</c:f>
              <c:strCache>
                <c:ptCount val="2"/>
                <c:pt idx="0">
                  <c:v>Louisville</c:v>
                </c:pt>
                <c:pt idx="1">
                  <c:v>Jefferson County</c:v>
                </c:pt>
              </c:strCache>
            </c:strRef>
          </c:cat>
          <c:val>
            <c:numRef>
              <c:f>Sheet2!$F$32:$F$33</c:f>
              <c:numCache>
                <c:formatCode>_("$"* #,##0.000_);_("$"* \(#,##0.000\);_("$"* "-"??_);_(@_)</c:formatCode>
                <c:ptCount val="2"/>
                <c:pt idx="0">
                  <c:v>0.367</c:v>
                </c:pt>
                <c:pt idx="1">
                  <c:v>0.126</c:v>
                </c:pt>
              </c:numCache>
            </c:numRef>
          </c:val>
        </c:ser>
        <c:axId val="722921128"/>
        <c:axId val="722924456"/>
      </c:barChart>
      <c:catAx>
        <c:axId val="722921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22924456"/>
        <c:crosses val="autoZero"/>
        <c:auto val="1"/>
        <c:lblAlgn val="ctr"/>
        <c:lblOffset val="100"/>
      </c:catAx>
      <c:valAx>
        <c:axId val="7229244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$100 of Assessed Value</a:t>
                </a:r>
              </a:p>
            </c:rich>
          </c:tx>
          <c:layout/>
        </c:title>
        <c:numFmt formatCode="_(&quot;$&quot;* #,##0.000_);_(&quot;$&quot;* \(#,##0.000\);_(&quot;$&quot;* &quot;-&quot;??_);_(@_)" sourceLinked="1"/>
        <c:tickLblPos val="nextTo"/>
        <c:crossAx val="7229211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Who Pays Sales Taxes Vs.</a:t>
            </a:r>
            <a:r>
              <a:rPr lang="en-US" baseline="0" dirty="0"/>
              <a:t> Who Pays Income Taxes in </a:t>
            </a:r>
            <a:r>
              <a:rPr lang="en-US" baseline="0" dirty="0" smtClean="0"/>
              <a:t>Kentucky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Sales &amp; Excise Taxes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Lowest 20%</c:v>
                </c:pt>
                <c:pt idx="1">
                  <c:v>Second 20%</c:v>
                </c:pt>
                <c:pt idx="2">
                  <c:v>Middle 20%</c:v>
                </c:pt>
                <c:pt idx="3">
                  <c:v>Fourth 20%</c:v>
                </c:pt>
                <c:pt idx="4">
                  <c:v>Next 15%</c:v>
                </c:pt>
                <c:pt idx="5">
                  <c:v>Next 4%</c:v>
                </c:pt>
                <c:pt idx="6">
                  <c:v>Top 1%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0.056</c:v>
                </c:pt>
                <c:pt idx="1">
                  <c:v>0.053</c:v>
                </c:pt>
                <c:pt idx="2">
                  <c:v>0.0440000000000001</c:v>
                </c:pt>
                <c:pt idx="3">
                  <c:v>0.034</c:v>
                </c:pt>
                <c:pt idx="4">
                  <c:v>0.0270000000000001</c:v>
                </c:pt>
                <c:pt idx="5">
                  <c:v>0.017</c:v>
                </c:pt>
                <c:pt idx="6">
                  <c:v>0.00800000000000002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Individual Income Taxes</c:v>
                </c:pt>
              </c:strCache>
            </c:strRef>
          </c:tx>
          <c:cat>
            <c:strRef>
              <c:f>Sheet1!$B$1:$H$1</c:f>
              <c:strCache>
                <c:ptCount val="7"/>
                <c:pt idx="0">
                  <c:v>Lowest 20%</c:v>
                </c:pt>
                <c:pt idx="1">
                  <c:v>Second 20%</c:v>
                </c:pt>
                <c:pt idx="2">
                  <c:v>Middle 20%</c:v>
                </c:pt>
                <c:pt idx="3">
                  <c:v>Fourth 20%</c:v>
                </c:pt>
                <c:pt idx="4">
                  <c:v>Next 15%</c:v>
                </c:pt>
                <c:pt idx="5">
                  <c:v>Next 4%</c:v>
                </c:pt>
                <c:pt idx="6">
                  <c:v>Top 1%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0.012</c:v>
                </c:pt>
                <c:pt idx="1">
                  <c:v>0.035</c:v>
                </c:pt>
                <c:pt idx="2">
                  <c:v>0.0470000000000001</c:v>
                </c:pt>
                <c:pt idx="3">
                  <c:v>0.0500000000000001</c:v>
                </c:pt>
                <c:pt idx="4">
                  <c:v>0.051</c:v>
                </c:pt>
                <c:pt idx="5">
                  <c:v>0.0490000000000001</c:v>
                </c:pt>
                <c:pt idx="6">
                  <c:v>0.0490000000000001</c:v>
                </c:pt>
              </c:numCache>
            </c:numRef>
          </c:val>
        </c:ser>
        <c:axId val="722954632"/>
        <c:axId val="722945608"/>
      </c:barChart>
      <c:catAx>
        <c:axId val="722954632"/>
        <c:scaling>
          <c:orientation val="minMax"/>
        </c:scaling>
        <c:axPos val="b"/>
        <c:tickLblPos val="nextTo"/>
        <c:crossAx val="722945608"/>
        <c:crosses val="autoZero"/>
        <c:auto val="1"/>
        <c:lblAlgn val="ctr"/>
        <c:lblOffset val="100"/>
      </c:catAx>
      <c:valAx>
        <c:axId val="722945608"/>
        <c:scaling>
          <c:orientation val="minMax"/>
        </c:scaling>
        <c:axPos val="l"/>
        <c:majorGridlines/>
        <c:numFmt formatCode="0.0%" sourceLinked="1"/>
        <c:tickLblPos val="nextTo"/>
        <c:crossAx val="7229546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Sales Tax</a:t>
            </a:r>
            <a:r>
              <a:rPr lang="en-US" baseline="0"/>
              <a:t> Revenue as Percent of State Personal Income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Revenue!$B$4:$T$4</c:f>
              <c:strCache>
                <c:ptCount val="19"/>
                <c:pt idx="0">
                  <c:v>FY95</c:v>
                </c:pt>
                <c:pt idx="1">
                  <c:v>FY96</c:v>
                </c:pt>
                <c:pt idx="2">
                  <c:v>FY97</c:v>
                </c:pt>
                <c:pt idx="3">
                  <c:v>FY98</c:v>
                </c:pt>
                <c:pt idx="4">
                  <c:v>FY99</c:v>
                </c:pt>
                <c:pt idx="5">
                  <c:v>FY00</c:v>
                </c:pt>
                <c:pt idx="6">
                  <c:v>FY01</c:v>
                </c:pt>
                <c:pt idx="7">
                  <c:v>FY02</c:v>
                </c:pt>
                <c:pt idx="8">
                  <c:v>FY03</c:v>
                </c:pt>
                <c:pt idx="9">
                  <c:v>FY04</c:v>
                </c:pt>
                <c:pt idx="10">
                  <c:v>FY05</c:v>
                </c:pt>
                <c:pt idx="11">
                  <c:v>FY06</c:v>
                </c:pt>
                <c:pt idx="12">
                  <c:v>FY07</c:v>
                </c:pt>
                <c:pt idx="13">
                  <c:v>FY08</c:v>
                </c:pt>
                <c:pt idx="14">
                  <c:v>FY09</c:v>
                </c:pt>
                <c:pt idx="15">
                  <c:v>FY 10</c:v>
                </c:pt>
                <c:pt idx="16">
                  <c:v>FY 11</c:v>
                </c:pt>
                <c:pt idx="17">
                  <c:v>FY 12</c:v>
                </c:pt>
                <c:pt idx="18">
                  <c:v>FY 13</c:v>
                </c:pt>
              </c:strCache>
            </c:strRef>
          </c:cat>
          <c:val>
            <c:numRef>
              <c:f>Revenue!$B$23:$T$23</c:f>
              <c:numCache>
                <c:formatCode>0.0%</c:formatCode>
                <c:ptCount val="19"/>
                <c:pt idx="0">
                  <c:v>0.0232388967019292</c:v>
                </c:pt>
                <c:pt idx="1">
                  <c:v>0.0235377805985116</c:v>
                </c:pt>
                <c:pt idx="2">
                  <c:v>0.0232915836127228</c:v>
                </c:pt>
                <c:pt idx="3">
                  <c:v>0.0231133278893154</c:v>
                </c:pt>
                <c:pt idx="4">
                  <c:v>0.0230234293645625</c:v>
                </c:pt>
                <c:pt idx="5">
                  <c:v>0.0225073642809018</c:v>
                </c:pt>
                <c:pt idx="6">
                  <c:v>0.0219772561553724</c:v>
                </c:pt>
                <c:pt idx="7">
                  <c:v>0.0220919279704161</c:v>
                </c:pt>
                <c:pt idx="8">
                  <c:v>0.0220918598901099</c:v>
                </c:pt>
                <c:pt idx="9">
                  <c:v>0.0220682057343793</c:v>
                </c:pt>
                <c:pt idx="10">
                  <c:v>0.0222405990298002</c:v>
                </c:pt>
                <c:pt idx="11">
                  <c:v>0.022384567257127</c:v>
                </c:pt>
                <c:pt idx="12">
                  <c:v>0.0216904324996344</c:v>
                </c:pt>
                <c:pt idx="13">
                  <c:v>0.0210300418289574</c:v>
                </c:pt>
                <c:pt idx="14">
                  <c:v>0.020688379471364</c:v>
                </c:pt>
                <c:pt idx="15">
                  <c:v>0.0201518739920664</c:v>
                </c:pt>
                <c:pt idx="16">
                  <c:v>0.0199629987110649</c:v>
                </c:pt>
                <c:pt idx="17">
                  <c:v>0.0202247346073312</c:v>
                </c:pt>
                <c:pt idx="18">
                  <c:v>0.0195486704899792</c:v>
                </c:pt>
              </c:numCache>
            </c:numRef>
          </c:val>
        </c:ser>
        <c:marker val="1"/>
        <c:axId val="723031192"/>
        <c:axId val="723034344"/>
      </c:lineChart>
      <c:catAx>
        <c:axId val="723031192"/>
        <c:scaling>
          <c:orientation val="minMax"/>
        </c:scaling>
        <c:axPos val="b"/>
        <c:tickLblPos val="nextTo"/>
        <c:crossAx val="723034344"/>
        <c:crosses val="autoZero"/>
        <c:auto val="1"/>
        <c:lblAlgn val="ctr"/>
        <c:lblOffset val="100"/>
      </c:catAx>
      <c:valAx>
        <c:axId val="723034344"/>
        <c:scaling>
          <c:orientation val="minMax"/>
          <c:min val="0.017"/>
        </c:scaling>
        <c:axPos val="l"/>
        <c:majorGridlines/>
        <c:numFmt formatCode="0.0%" sourceLinked="1"/>
        <c:tickLblPos val="nextTo"/>
        <c:crossAx val="72303119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CBB2FC-A070-45F0-94A4-EFBE0FEBE767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BE761E4-C219-4965-A928-5ED96B978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3ED06F-B1C0-49B5-98C4-51ABCC4D5581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12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13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14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15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16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17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What we want</a:t>
            </a:r>
          </a:p>
          <a:p>
            <a:pPr>
              <a:buFontTx/>
              <a:buChar char="-"/>
            </a:pPr>
            <a:r>
              <a:rPr lang="en-US" dirty="0" smtClean="0"/>
              <a:t>What</a:t>
            </a:r>
            <a:r>
              <a:rPr lang="en-US" baseline="0" dirty="0" smtClean="0"/>
              <a:t> our work looked like…started with the EITC in the late 90s. Realized we need revenue reform. Developed a set of principles that we use to create and evaluate tax policies:</a:t>
            </a:r>
          </a:p>
          <a:p>
            <a:pPr>
              <a:buFontTx/>
              <a:buChar char="-"/>
            </a:pPr>
            <a:r>
              <a:rPr lang="en-US" baseline="0" dirty="0" smtClean="0"/>
              <a:t>Principles. Fair, adequate, well-being of Kentuckians, sustainable. </a:t>
            </a:r>
          </a:p>
          <a:p>
            <a:pPr>
              <a:buFontTx/>
              <a:buChar char="-"/>
            </a:pPr>
            <a:r>
              <a:rPr lang="en-US" baseline="0" dirty="0" smtClean="0"/>
              <a:t>Examples of when we’ve stuck to these principles, and the upshot: KY is being described as a donut hole in the world of tax policy. We’ve always had a standard out there, something to aspire to. That’s shaped so much of the public conversation.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61E4-C219-4965-A928-5ED96B978E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26D68-64C9-4A21-941E-97602164E2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Bakesale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yardsale</a:t>
            </a:r>
            <a:r>
              <a:rPr lang="en-US" baseline="0" dirty="0" smtClean="0"/>
              <a:t>, and quilting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726D68-64C9-4A21-941E-97602164E2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7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8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9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D7F88-8499-4129-88BC-3052BD42258D}" type="slidenum">
              <a:rPr lang="en-US" smtClean="0">
                <a:latin typeface="Calibri" pitchFamily="34" charset="0"/>
                <a:ea typeface="MS PGothic" pitchFamily="34" charset="-128"/>
              </a:rPr>
              <a:pPr/>
              <a:t>11</a:t>
            </a:fld>
            <a:endParaRPr 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2F5B-F637-497C-A209-2C574901386E}" type="datetimeFigureOut">
              <a:rPr lang="en-US" smtClean="0"/>
              <a:pPr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440A-BAB6-4B7C-A88D-D9C2D230D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ity+of+louisville&amp;source=images&amp;cd=&amp;cad=rja&amp;docid=wa0E_DHV604eyM&amp;tbnid=-PZH0Czt851hVM:&amp;ved=0CAUQjRw&amp;url=http://ffaconventionandexpo.wordpress.com/tag/2013/&amp;ei=lWYfUu6KHoiE2wWho4DYBA&amp;bvm=bv.51495398,d.cWc&amp;psig=AFQjCNE_XwZ1nINXka6Ep7iw4PICGGN3bQ&amp;ust=1377875963319594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://www.google.com/url?sa=i&amp;rct=j&amp;q=paying%20at%20cash%20register&amp;source=images&amp;cd=&amp;cad=rja&amp;docid=8WhdO3kPByPTfM&amp;tbnid=V9kUCjDEb_Ad5M:&amp;ved=0CAUQjRw&amp;url=http://thenextweb.com/insider/2013/01/28/f-commerce-not-paying-out-payvment-sells-its-200k-users-to-ecwid-acquired-by-mystery-company/&amp;ei=9mYfUsXLKubA2gW92IH4Ag&amp;bvm=bv.51495398,d.cWc&amp;psig=AFQjCNFygXdCK6oZWQ9PoUY7-_9lNlFaOw&amp;ust=1377876082291885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://www.google.com/url?sa=i&amp;rct=j&amp;q=small%20town%20in%20kentucky&amp;source=images&amp;cd=&amp;cad=rja&amp;docid=Kky1RdW9a0wg-M&amp;tbnid=Dg9tHbkJSRKSCM:&amp;ved=0CAUQjRw&amp;url=http://angelathaohuynh.wordpress.com/tag/kentucky/&amp;ei=gWcfUqTXGcqj2QWdqoGoCw&amp;psig=AFQjCNGOY64l5zPVmcpsnWg7mydtjVc53g&amp;ust=1377876197762462" TargetMode="External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ImCO0mYHou4oM&amp;tbnid=RWioeqHWgq3PaM:&amp;ved=0CAUQjRw&amp;url=http://allareoneplus.blogspot.com/2011/08/quote-15-imbalance-justice.html&amp;ei=7pM4UoHtOuSu2QXqvIEQ&amp;bvm=bv.52164340,d.b2I&amp;psig=AFQjCNH6Vs3E5KtJ7OdxQsHPkKfkEbfi5A&amp;ust=1379525991375466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lsF5PCl-x-EAYM&amp;tbnid=-PZH0Czt851hVM:&amp;ved=0CAUQjRw&amp;url=http://restorationeze.com/ky/louisville/sewage-cleanup/&amp;ei=xJU4UtTqCqa42wXTvIDAAw&amp;bvm=bv.52164340,d.b2I&amp;psig=AFQjCNFWi_LVJ43gPHzHACQPpUBLgYeCyw&amp;ust=1379526460645109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hyperlink" Target="http://www.google.com/url?sa=i&amp;rct=j&amp;q=&amp;esrc=s&amp;frm=1&amp;source=images&amp;cd=&amp;cad=rja&amp;docid=-6IfGx-aWWGjQM&amp;tbnid=l5HkMTqpOwhzAM:&amp;ved=0CAUQjRw&amp;url=http://tps.govst.edu/projects/kcastillo/students_enter_here.htm&amp;ei=QcI1UtuQMeie2AXt74CwAw&amp;psig=AFQjCNFeugYo1U-MH1uNsYNBR2eKgs0Z_g&amp;ust=1379341217016111" TargetMode="External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4" Type="http://schemas.openxmlformats.org/officeDocument/2006/relationships/hyperlink" Target="http://www.google.com/url?sa=i&amp;source=images&amp;cd=&amp;cad=rja&amp;docid=0qk1aJxI-TyDtM&amp;tbnid=RH6fIQTZ7qQwIM:&amp;ved=&amp;url=http://www.thereishopefoundation.org/plaintext/abouttihf/abouttihf.aspx&amp;ei=-b81Utz0F-fT2QWKrYHIDw&amp;psig=AFQjCNH0eBkLx2sb0OsqKNgjA3YywtMEsA&amp;ust=1379340665486184" TargetMode="External"/><Relationship Id="rId5" Type="http://schemas.openxmlformats.org/officeDocument/2006/relationships/image" Target="../media/image11.jpeg"/><Relationship Id="rId6" Type="http://schemas.openxmlformats.org/officeDocument/2006/relationships/hyperlink" Target="http://www.google.com/url?sa=i&amp;source=images&amp;cd=&amp;cad=rja&amp;docid=RtoMoSV-bhQAEM&amp;tbnid=IxuaedgA7G-MDM:&amp;ved=0CAgQjRwwAA&amp;url=http://sarasotahousing.org/housing-opportunities/public-housing/&amp;ei=gMA1UuH7NeO52QXDzoDwDA&amp;psig=AFQjCNHSO6Snt-_eoHCUSMuHD0W5SseA6g&amp;ust=1379340801039830" TargetMode="External"/><Relationship Id="rId7" Type="http://schemas.openxmlformats.org/officeDocument/2006/relationships/image" Target="../media/image12.jpeg"/><Relationship Id="rId8" Type="http://schemas.openxmlformats.org/officeDocument/2006/relationships/hyperlink" Target="http://www.google.com/url?sa=i&amp;rct=j&amp;q=&amp;esrc=s&amp;frm=1&amp;source=images&amp;cd=&amp;cad=rja&amp;docid=QE1XOT19Uvx59M&amp;tbnid=sIqOZsNiY1ef2M:&amp;ved=0CAUQjRw&amp;url=http://parklabreanewsbeverlypress.com/news/2010/04/homeowners-may-foot-bill-for-sidewalk-repairs/&amp;ei=t8A1UoblNYqd2gW3u4H4Bg&amp;psig=AFQjCNGcNU2m8Dr9TfWXzFvDOOShsrMujA&amp;ust=1379340843249644" TargetMode="External"/><Relationship Id="rId9" Type="http://schemas.openxmlformats.org/officeDocument/2006/relationships/image" Target="../media/image13.gif"/><Relationship Id="rId10" Type="http://schemas.openxmlformats.org/officeDocument/2006/relationships/hyperlink" Target="http://www.google.com/url?sa=i&amp;rct=j&amp;q=&amp;esrc=s&amp;frm=1&amp;source=images&amp;cd=&amp;cad=rja&amp;docid=MUx3YBJm_gWrTM&amp;tbnid=lOvQLxMft1HhiM:&amp;ved=0CAUQjRw&amp;url=http://www.plantcitygov.com/index.aspx?NID=64&amp;ei=2cA1UpvoL8PD2AXC-4DgCQ&amp;psig=AFQjCNHoP2vdTws407q-yo7s44z-o86tcw&amp;ust=137934088513524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9438"/>
            <a:ext cx="9144000" cy="4406900"/>
          </a:xfrm>
        </p:spPr>
        <p:txBody>
          <a:bodyPr wrap="none"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4000" dirty="0" smtClean="0">
              <a:ln>
                <a:solidFill>
                  <a:srgbClr val="28599E"/>
                </a:solidFill>
              </a:ln>
              <a:solidFill>
                <a:srgbClr val="28599E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100" dirty="0" smtClean="0">
                <a:ln>
                  <a:solidFill>
                    <a:srgbClr val="28599E"/>
                  </a:solidFill>
                </a:ln>
                <a:solidFill>
                  <a:srgbClr val="28599E"/>
                </a:solidFill>
              </a:rPr>
              <a:t>Local Option Sales Tax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595" dirty="0" smtClean="0">
                <a:ln>
                  <a:solidFill>
                    <a:srgbClr val="28599E"/>
                  </a:solidFill>
                </a:ln>
                <a:solidFill>
                  <a:srgbClr val="033468"/>
                </a:solidFill>
              </a:rPr>
              <a:t>Presentation to Kentuckians For The Commonwealth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595" dirty="0" smtClean="0">
                <a:ln>
                  <a:solidFill>
                    <a:srgbClr val="28599E"/>
                  </a:solidFill>
                </a:ln>
                <a:solidFill>
                  <a:srgbClr val="033468"/>
                </a:solidFill>
              </a:rPr>
              <a:t>Jefferson County Chapter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595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900" smtClean="0">
                <a:ln>
                  <a:solidFill>
                    <a:srgbClr val="28599E"/>
                  </a:solidFill>
                </a:ln>
                <a:solidFill>
                  <a:srgbClr val="033468"/>
                </a:solidFill>
              </a:rPr>
              <a:t>December 11, </a:t>
            </a:r>
            <a:r>
              <a:rPr lang="en-US" sz="2900" dirty="0" smtClean="0">
                <a:ln>
                  <a:solidFill>
                    <a:srgbClr val="28599E"/>
                  </a:solidFill>
                </a:ln>
                <a:solidFill>
                  <a:srgbClr val="033468"/>
                </a:solidFill>
              </a:rPr>
              <a:t>2013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n>
                <a:solidFill>
                  <a:srgbClr val="28599E"/>
                </a:solidFill>
              </a:ln>
              <a:solidFill>
                <a:srgbClr val="033468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847850"/>
            <a:ext cx="9144000" cy="1588"/>
          </a:xfrm>
          <a:prstGeom prst="line">
            <a:avLst/>
          </a:prstGeom>
          <a:ln>
            <a:solidFill>
              <a:srgbClr val="2859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8" name="AutoShape 2" descr="data:image/jpeg;base64,/9j/4AAQSkZJRgABAQAAAQABAAD/2wCEAAkGBxQSEhQUEhQVFRUUFBUUFBUYFhQVGBUUFRQWFhQUFRQYHCggGBomGxQUITEiJSkrLi4uFx8zODMtNygtLisBCgoKDg0OGhAQGywkHCQvLCwsLDQsLCwsLCwsLCwtLCwsLCwsLCwsLCwsLCwsLCwsLCwsLCwsLCwsLCwsLCwsLP/AABEIALcBFAMBIgACEQEDEQH/xAAbAAABBQEBAAAAAAAAAAAAAAADAAECBAUGB//EAEwQAAEDAgMFBAUIBwUFCQAAAAEAAhEDIQQSMQUiQVFhBhMycYGRobHwFCNCUnKywdEkM1Nic4LhFTRDkqJUY5Oj8QcXZIOzwsPS4//EABkBAAMBAQEAAAAAAAAAAAAAAAABAgMEBf/EACoRAAICAQQCAgECBwAAAAAAAAABAhEDEiExUQRBE2EiFDIFI1JxgaHh/9oADAMBAAIRAxEAPwDKYFZphV2KzTXvnnh2BHYg01YYFAwzFYagsCOxQ2UFYitUGBEaFDKQRqK1DaitUspEmqSYBSCkocKQUVNIBJJJ0AKU4TJ0hkgnBUUpQA8pkkkAJNKdMUAMUxKchMUARUCiEKJTEBcUJyO4ITlaJYBwQHhWXoTwqRLKrwq7wrbwgPCtMkqEJ0QtSVWIxWKyxV6YVhi0EWKasMVdisMUMZYajNVdqO1Qxh2ozSq7HIzXKGUHaptQQ5ED1LKCgqUoQcpBylooJKcFQDlLMkBIFOoSnzIAmlKjKWZIZIJ1DMnBQBJJNmSDkAOkUpUZQBJMmlIlADFMUxUXFMQzkJ6k4qDnKhA3ILyiuKC9ytEgXuQHORnlAd5q0SQzJKJB5pJiMdpR2FUmlWKZWrRFlxhR2OVRhR6blLGXGORmuVVrkZhUMZaYitVZpRA5RRVhwE+VCD1MPSHYQNTyhZ0s6VBYbMpByBnSzIoLLHeJ+8VeUgUqCyyHpxUVfMpAoodlgPThV86kHpNDTDppQu8Ue8QkFhy5LMq/eKPeI0hqLJemNRVs6iXJ6RaiyaiGaqBKi4ppCsK+ogPqKLihucqoVkjVQ3VFBz0FzlSQrJucgvKG9yC9yuhWEL+qdVcySdCsosVhiExqOxqpskKxGYVBjEdlNSxhGFGaUNjEZjFLYyTVMFO1ikGqbHQ0rU2Vsh1YZpys0k3k9As8MXWbErg0mt0yyCOskz7VzeRklCFxNccVJ7mXjtguY0uY7OBc2gxxI5rIheg94A0k6AGfKLrg8qjxsspp6h5IpcA1IKeVPlC6bM6IJ1MNCcMCLCiAThTyp8iVjogmUy1DFDvJbO4LO0lxiS3yifclKSirYKLY4KSts2a0CASI6nmefkEGpRymFEMsZcFSg0BKZEhItC0JoGuCrf8AaC7NAoCATO/rw1y2XoLF467Zr3EZaZJe6BY3m8a3UTk1wOKXs3P+8F37Bv8AxDzn6q7LZOLNehTqkZTUaHRrE9V5VjMA+kQKjMstzCQbjSdV6f2W/udDpTj1Eoxybe45JF5wQ3I5ahuatjOiu8IDwrbmoLmqkySm5qE9qtOagvCtMRXhJEypJ2FFFisMVdpR2FMRZYrDFWaUZqgotMRWquwozXKRhwVIFCDlMFSUFBRqFdzDLTBVYFTlS1YF6vj6jxDnEjlYD1BV0IFOHJKKjwOwqeEMFPmQMmnhRBTygCYCcBRCeUmA1V2VpdrlBMDjAmAsXH4bFMyltdzhULzlYMuXjBI1s72LWxjh3b5IAyOEkx9ErEqbbFV1IPDW5GhpJcCHHvXMneNhlptdf6/GyxySmqpWt72+jSEYvks4Stig5oc6oQTBMkxfkRzW7iqTmkZiXSDBiNP+q5J+IaCXF7LxEPYdflJ0Bt46flIW1s/bPfl07kNpBrSRJzMDzBkgnfgxxaQs4ubknVf4NWopNF1RyqRKUrqOYiGLxTEEBxjXMeXMr21rrrxatTBc7eg57WedT0Uy3KRWD7zA0NobxnhC9U7Jj9DofYP3nLyyYkEXjU5ra9V6t2Pd+hUPsn77kochLg0iFjYrb1Jjywtqktdk3abnAuiYBGphbpIXBbcE16thZ54H2rRuhKNms7tLRictbQu/VnwjU+SDU7SUr7la0f4f1vDx4rFNGLE0wSYuYEZZLp6SBHElCqOiQO7MwQS4NguaDAzO0BkE6CDKXyMNMezaf2ip6d3VnNl8H0hw1VrDYkVWNe0EB0wDY2JFx6Fyxq8MtMiIsQ42tJAcYnXkdQun2IJoMkR4tOjiqxzbe5M4JLYKmR8oSWxmZDUdirsR2LRklhiOxUMTim0mF7zYesngB1Kw8J2odJzsBBNoMEDlJmYHlPRZSmlsy4xbOxaUYKlha4e0OaZabgqw58AnkJ1A06mwQ+wr0WWozHSCMuhBzQ7iCI8OXrquF2ntqpVcQzMynwDalMOy83PE+uwVKmHFrnNe8ZcsziGakwCIPNc853wdOOCXLPRpUgVz3ZnaLjTcaznOa0huYZHubMkF7mE7touJJ4reDlcZKRlODiEBUgUIOUgVRAUKxSpGHW4Ai3XguL2xtQvrikys1oDgwgPAzOmCSMuflurOo06b6uUVGZt6T4gYBOXIBNoN+t4WE5Sf7Tpxwgt5P/R6AbJ5XHdmtpBpc0VA5oBfkaQSb3LRFtRxC6ynUBAI0IkWI16HRWnZlOOnjgKCnDlVweNZVqmjTcHVBmltwRlMOubWPVXMRQcxjnuENa0ucdYaGlxMC5sPw1RqXYtMujL7QtzUmjnVYPWSFxNWs5gLmAyHubmABADtQQZuYEaRB9HS7axrMRhndw6YqMbJlkOIcWyXgR4T6lymOpODRyLtA4EnMJbugdD5elP0FP2PSxVYVHNGYPe6HtyDMdSYabt1OkLb2a90NLgZ71s7oEDhppdc6MLV8Rp1ydR83UMkEWMtEWlX9nsqiqzNSrhs5ie7qEaiJDW6qNSNIwlzR6IXJsyr0cSHzAfb61OozXlnaJ04IkrQyYUOXjWLYMzvDZ5J3myZdpESOq9ha5eOYxu87WO8dz+seqiZURmME6tsObb34WXpnZI/olEdHffcvLyL+I6awfzXpnZE/odLyd99ymHI58GntKuWUqjm6tY4i03AtZef18ZUeC+fESXHKOcXEW0C7bb7v0at/Cd7lyOycOXUGm8fSgOIjvI3jNhca8eqM0tKLwx1DMLi2XUKl3S0tw9LKQRECWxExA09KDhWVDM0Xlwc2fmmmI1BaWnKSAJHGCSCvQHbNLm2okTwGHpkG4tJxF/YsvA7KqNNXLhy4988Xo0GnLlAABNY2ibe+Vx/MxUjmqwAlpGSC6AWta68GDAE8PLhYrV2HUPcNnm77x/NNt7Z790CgKZJIAY2nLjlbAApuJOgMH6x1lQ2Q7cc36riPOQD+K6vGncgyr8LNHvEyGku+jmszmFHYVVYiOqZWud9UE+oSqZJl9o6gqObTbLnU5e4QbCGwZ0OvtWKaJgmDumT0gieKJj8ZnqlwDRmHEMcQCxrbuj/AKXQcZSDW2c10j6M2sNZA5+wrhlLU2zoiqVHXdmHmH6BpjKLNJPE5J5Fui3MUfm3/ZPuK4zYO1jTaWd3O8HTmLQLfViLwur77PSLhaWH3HktcbuJnJUziNntu+3+E/hHD+GPx8ipUGQyr9mn98HhT/P0IWziJfp+qfpl5dDop0Kk06skGG0xqwwA8ADXS3FYWbl7ZVUtpvgkbwnUSI47rZXfUzYeQXm+DqAUnRHiGmX6vRd9SxTIA7xkgCRmba3mtcZGQuB2nVEBXKY/tVSp4hrblrMwe4SYJjwgDeA5rfG0Kcx3lPn42/mrUk+DOmjmPlDG4hwLahJrayMsSQImmYvGh063R6W3qr3Gm6IJcP1VJoygOtIZMyG3n3rDxuJY3EvcXC1Uu0aZh065SfTKls59N1TMKjAZcSHFjLERYloJu7nwWDijc0Nk1xIADwQx8kkkGSwiARbTiT0i89xhjuN+y33BcJs/A92S7PRcMpG4+k43I4NYPeu3wh3GfYb90K4OyJ8HDbWd8/VH+8f94quWtOh9YA/G6ubRnva5B0qute8uPJUWk3hwE8BmvcQAFoTbNDCh7mmm2hTeHNme+OYxlkkB+7qBpYmEHB495I+YwrpiAXRBJHgIfL9RJvzVLHVsmQzBLK4Bi8zSdIJEizTcR5qtS1w2npiNG6zb1+xYO/y+jW+DW7VVnuo0qrclOC5rhTqvl4J3SG5t4CDJGmbldc0HVC3N3vECDVM345SZjqukqYd9TAMDBJAa7VogNqPBMm3H39VhM2TWc7K2mJJDQ3MwXMWEu6hZWVKjqewFZ0QXEgurzckGG4aNTeJPrK7OVw/YERr9fED/AEYZdrK6MfBjPkIDdeR48HM8wIzkaN+sYk5fxXrIcvKMXtEh1Rhhw702cahgNebAZoj0JZHQQA4Z8E2JBbBgN043LDHmF6L2SI+SUo/f/wDUd0C8+p7YLTIDAIIiHxcgm2bp7Su67I40VcPYRle4EAQJJL90SbQ4Kcb/ACHPg0Nun9Hrfwn/AHVgdnaJNFuWfDJgjjUdBiLcNVubZPzFb+G/7pWf2Uw+ahTJm+Yajg88/MexY+dLTFHR4SuTM/tC806ZLSMwMRIMTlBBEW1+JT7Vw5ouoQZ7x4a6WiBaYBkq32xwhGHL7RLdHE33SLEDkfgq52pxjqjsI19V9SKsw57XgGIsWsHM8SVxY8twtHTmj/MigV8shtIdAYvZ0adB6CULDfSdAGZ0kDwiABb0D1ytACW24gfSfHhJ+qB8eSzaFgftHnz6rb+HSvKxedGsaDSmUM6S9s8izPa5Rxjvmqn2H/dKzsHtVr3BoDgTpPlP4K7jHfNVPsO+6UtSlFtMKae5y1CuGnwtdIIvm4xyI5e0ouOxAfoxjOjA6P8AU4oAaMsmxubk3FgGgZbG5vPBHrZHN3R3cAm7nPzaRG7bQ6815yaOonhcQ4u1IDsoIBdBAgAGSZ0Xa4eoPk4HNjvxXFtpQ0uHBoI8VrfZhb+CrE0KVzem48OTlvhe1Gc+zDwLjLtf1b9cx4faKjlMwKj4dE2J6jUlQwOrv4b+A5fZClNxpYN4D8lkzVE3iWlsmJnRxNrcXGNUMYdsAnnHgt70/B3keXPyTgWHn+B6JAWsFsxtRxbJG6CLcSQNOOvBFZsNhc4F43baDmBoLj0wibE8f8reX1h0VwVt+qMw/wAwtvDh3tvU38E1yNpUmExHZlrGg7t2kwWVR14P5RyQ8L2cziQaQEOdJbWMBsTo++vsWgagyiCNHcW8hzcPjiFb2LUsII8FW8tOmW85z7/SONegpWc3hcMWVHkNGVoc3O3NlJhp1Ljzn+q2z2wpMDKYY/M2GvcS3LYRujXhxUA8h8zwO9f6x+nM/wDM9a5Ovhml7zA8TtSefl7EJtcENL2aONxodUc8RD3FwsOJJI05pVMQGwacEBswQ0wS25zObe/u9KfZLGjVosyfTnsZm2iNVw7MsZGgSNC7iRI1Tcr2Y1D2jO71zgCQ0kjEBwkUxE0CYAIGsW9lrDoa4fpcxYwGgniLwLAEE8LogoQ0NF93EZYkzfD8vj3KGF8WG8x7m8h8cis1xIr+k121KYwDDVY9zIbutcGOnvqkbzg73elY3yjBR/d8Rr+3p+Gbj9VY9Vp4oxs9pgEAtsZgxXqWMLlVDV0EjveyVWkS00WPY3NXBD3ioc2WiZkNbbLlERwK6sPXA9k3kM3P2tUXtbuqM+VgttuIAJz1SBAd45GvK3wF04q0mM07B9s8PnNI5w2MwhzgJu3wg8b36Bce3AtAcXCbtiC7QvynRhF+F/Xoul20GfMtdWMZnHMWuebuZcXJsJMdIXO960BwzONxBLTwqfR37CL6dOqjJyOI7cHTzRkcRDiRnePpAAz3fCeSt9l6bflrQJaAXkDMTo02JgT6gqffMkzPhcBuXmWnjUt5+xW+yhHysGSTvRI1GR0kmTB0tfzsoj+5D3pnb7Xd8xV/hv8AulZXZR2anSaDcZh4nD6TzwsPjotHaZ+Zq/w3/dK4bZm2HUYytJAJ4uEi/LzR5mNzjS5NPEmoStnaduDGGgkyYOpIjM0cdNBr1WZtDES/CjNPzrPpYl0SB+2ED0e5c7tnbNSuDmBAJkiSeI5+SqP2wS5hi7HB13PMlsRqSuLHh0Q0s6MuZSyRkuEeoGg4NzE+K/09S0nwjQdI9sLINp8zz5nmuef2rrH6I0A1dw0Fz5Kk7tDUAIDBJkgybetV4eN4Z6pj8rLHJDTE6zMkucb2nbAljiYubC/kkvW/UY+zzfil0Zew2OfVGUE5Gue7o0CCfWQtjF45hY4BwIcwi17lptI9C5QOjmi0n2uuPFnaWk3lC3YXEAZGm8meFvFznXVPVLYbBJNw6QI4Rlgz60+LrtdTpBoMsDs5j98kX5QQFF2JEXuR4SS7jy4CFhCVIpouPqNFMggy5ogw2Bcgkk6ehEwO0KmXIC0hjTwExIBAP8yzhijEE8IGvOdBr6UNryNDqIPUcvYFpCbFpLeDqXP2XDhy80ab/wCX41T4djZaYb4ATpqabuusp2uEH/y7+c6X8laY6G+t6ff5/mnBsPMcuXxwT1aktBmSQ+TqTvcbost7yLRmHKPD5phRb2OYf/Kz7w6/irrH79Te5/SPMf70KlsRhPeFuoptc02FweF7+j1LVpViKgb9ZkOcW8SJnNOXleR5IQ/RbrMyNbv+JrnWeRqI41W8uvmrWwnzl3voVPpTfdP7U/HJVtobQDgwZbtaBIzCf8p18+it7CIDjJMtbUj5wmTEABpNwbKt1H8g5exmVWnNPQ3gn6R45T95ZGLwzC8BtRm9LiSQA390mAJsfWB57Nai8VDNJ9pFxHGZnIZ9ELDpbGqtAF5H7tTjcaBQpXwyWh8C+M2lmxY2JzSjPxA6ahNSwFRo8JM30qcbcWoZwDwASPY/ThaLf0VWmCkynhnHIC0mR8pM3kf3bQwY8xHmiYLLmw0xEO10kNsNHa6CxvCudyKDMsMc7MXOa405GZtPKW5iLEeuyPUezu6QacPmGcvcT49CAGus24IHOVk3LdJcm0VDZt8fX/QGIE7PGg09lepYR6tAuWXTf2oC3u3Ci5s3GgiXGQ0GLW6ydEOntGmZmhQER/htBMemOAm95urq6MpPfYpYTEmnhw4R/eHC4Bt3VP8AJVq+0nONsotFmgc7mONyuzwDsA5ga6k8bxtTIILou/eIiRAyiTZVA7DivT+Yd3VN+cg5C5wNOcj7w6HAfSjXmqp+mTf0Ze3toNqsommQ518zRJymG2hZdQPP+BHG1NwK7l+0Nmg3wj5Fxdojjb51M7bezv8AZ6h/m/8A1Q9TCjg3Ne3xUomwzMInnE+a1uzb6ja7AaUNJu7uyCIY8De4TmuOMN5Loqu2dmmM2Fe6OZBueU1VKjt/Z7XAjDPBGhlpj/mJJO1uJ8FraFYd28EgEsdaQDcGLLhsGG6nKd5wGYPMCRLhl0/rZb23MZhcXVw4afk4Dy2pVc0OhhiDDXEkAz61z2OotbUy0nMe1hcA8EgVBpng3bOscFWWep1QRjSHx7mkOcMuZ0GAKki9951je54koNeruZQ9pEsdlaHi4D73EWzf6vNWdrYxtUuLaTKRc4QGvLg1jWgBlxJuCZPNZLgYXK7fo1NRtQGSS2SYgh5gAGIvGrWnlJHIqrjiHGQWm+gDxMzLodwteTNwq1TDvaAXMc0E2LmkAmJsTrZWdj7RFKpLmk7pEB2W5jjOljbyRqQJbljC0KZbLon0/mkserWzEmwkzaw9SdRYUg1IMgyTmtkgiNd7NN9NI4p7TY2k8RMTx6q02m/KAGgRxtKl8mJP6toHJpj03lbqDvZCbRWqU2lzsjt25GYtnLNpixOmisVMOxhBc0lrsjmS8NlgvUDi0cdARERxR8PRg77CeTmkA8uYHNa4xLBGVjrQRpYgz+006KlhvlCtdnPYd7GXGRxLXNOYNcGkmzmDgQALnqlWh5B3W6eEBoPoC2saBVaWlr9ZBzCQLGLk9U+EpNazKWO18QjMNbeKOPJUsNPgWpdg8HhnCk14axw8AG5JiZdJE9PQi0aTzPzTYAkklsAAEySG28yitDQ2A2obyJFGLRE8eB+NZuqWIZTLZkSahachAGQlgEgidZBm4VuLrZAv7hsNReHuD6babmQCBYgXBJDWkjhw5qvV2fWltqRl1oD+R13ULZb61F0hu5xa55dxnWF07dvNj9R7x/71KjPo0uHZQdgS7DAEs70mGgglsTJsW6RNuao/IqgAAFBpBeS4MIzNJGUO+biBB059F0LNuN/YD2//AHUXbZBNqUDlux7TKXxz6YXAxhsyq5we80XAugDI4y4C4k05IgFDwm23UC57adIHO8F0FrWwJNMQASBlOpJ6rdo7fex7S2mIvmlwB0iwDfxWBtTCCtUq1O6DXVHl9qhy72bPLQ0XM6zz5pSxyezQXHlM1MN/2kYgAA1KRiwhjAI0iMh4QFfwPafGVu6ymk81CXMhlEFzqJJeS0MlsDnym6447DJJMNEmYzG15gbqubP2IM2+/K0jhmNwLTESPzWL8TbaIvl7Z0FHtZUrvim8u3HlzGZYNJzs1UXpWBaAJ4HTXKrG1trYjEVpwbSyCKlRrjRfD2UyzNvNGUBu7H4rKZR3HMJyAsDJpl7HPAjceWkHKQLzKp/Id2o2Q0PDpyl+8HOc4sdDhukvdz0FrI/SO9oh8xl4vDd6XOAG62HSCcn0QXEaXEA6XVXAYLLVYSWkAi0tkzwAJF7q7X2XVzOcyoG5uWa4kmD6SUbBMxVJ4ex1KRPia4i8zLZjiuhY2tnEi/snjMDRcXCo0sdmc45TSs4QCCSZiZJHNaAp0yDUpuEtIaPA48czgDLeWukGFB21MYZn5NcR+qdzGm/bTgkdo4szIwt9fmXDhH11cYNegbT5B1aDXvz1HVHRdoluQEwC7KDAJE8FBtKkGhrKTso4GDbNYZpuOBVxm08UP9l9NF5/+RRO0cV/4X/gO4/zp6H0JuIVtVkMMMABLe7dIN3GNDpe0H0Kn/Y9PEEzWfRIblbYEOeIJLjnEC4AhMzFYpogPo6k3oyQTMwS7qUDG4jFVGlrqlMAxdtPKbcJnSw9SUoTaew04HP1GOzkZqkkEhozH0tA10QxTJaCDUsSCYdx+ta3JXjst8yXNnnEe5ONkv4PyjkC8D2G6x+HI/Q3KCezMt9UbwJfJ4ybCZsE9ZuUNl7pgEQTo64zK87YLif1g9RP4qf9ik2dUEeRPCOaPhydC1xKGKp5HHeJkTYm0kERMILawMSTx+NVqV9jE/4ua0XadBoNVX/sM8Xj1H81Px5F6DVHsruxEgNNRxbMgEy0E2JgugWA9iA+o0cfYPzV47H/AHh6v6obtjfvD1H80PHk6HcSl3revq/qkrf9jH649R/NJL48nQaomk0ojVXYURpXamRQcIjUAOUw5aJkFgEIjSPiFWzIrXBVYiw0hTa4Ku145/HrRGvHwUxlgEfEKYIVcPClPKPWmBZkJw4KsKikKnX2oFRYkJ5+JVcOCclAywD8SE4cgen49acO6oEGz/Ep8yrgp+86IAMT8fATT0Qm1eicO8/YgZMlRc5RJKhmQAbMmzoeb4KbOgkm53xdBJTPqJnOKYCJTfHFQLvNN3iQEiVAuUe8UXVPiUWBMoLikanxH9UFzlLYUSJUSoF5Uc5UWVRIpIRrFJLUiqZVa5Ga4JklmigjSiNHxZJJUiSQlEBPxKSStCZNs9FIT0CSSpCJtdzj1FTa4pJJgEbUHP49Sm13X2JklRJMHkfen9JSSQUPKTYSSQJkRUHJSHl8etJJAxnj4ukWE6T60kkAN3ZHP1pEHqfSkkgBpPI+sfmoEk/B/NJJAmRJ6+9Rc5JJDECc4enyUZSSSAg5/RQ7xJJQMY1By9pUM46f6kkkmMiT5e1Dc5JJQygZISSSUF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ffaconventionandexpo.files.wordpress.com/2012/10/louisville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743200" cy="1815500"/>
          </a:xfrm>
          <a:prstGeom prst="rect">
            <a:avLst/>
          </a:prstGeom>
          <a:noFill/>
        </p:spPr>
      </p:pic>
      <p:pic>
        <p:nvPicPr>
          <p:cNvPr id="4102" name="Picture 6" descr="http://cdn.thenextweb.com/wp-content/blogs.dir/1/files/2013/01/cash-register-645x2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810000"/>
            <a:ext cx="4648200" cy="1801628"/>
          </a:xfrm>
          <a:prstGeom prst="rect">
            <a:avLst/>
          </a:prstGeom>
          <a:noFill/>
        </p:spPr>
      </p:pic>
      <p:pic>
        <p:nvPicPr>
          <p:cNvPr id="4104" name="Picture 8" descr="http://pics4.city-data.com/cpicv/vfiles766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1000" y="3810000"/>
            <a:ext cx="2413000" cy="1809750"/>
          </a:xfrm>
          <a:prstGeom prst="rect">
            <a:avLst/>
          </a:prstGeom>
          <a:noFill/>
        </p:spPr>
      </p:pic>
      <p:pic>
        <p:nvPicPr>
          <p:cNvPr id="4105" name="Picture 9" descr="T:\Research and Policy\SFAI\Communications\New KCEP Logo\Kentucky\Kentucky\KentuckyLogoTweak-web-screen-print\Option 1\screen\Kentucky-screen_1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457200"/>
            <a:ext cx="390144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Real Property Tax Rates in Louisville/Jefferson County Have Fallen Dramatically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828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35% decline in Louisville and 42% decline in Jefferson County since 1978.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38125" y="2819400"/>
          <a:ext cx="8667750" cy="375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Tax Incentives Another Challenge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Abatement of 1% occupational tax part of many tax incentives</a:t>
            </a:r>
          </a:p>
          <a:p>
            <a:r>
              <a:rPr lang="en-US" dirty="0" smtClean="0"/>
              <a:t>Growth of tax increment financing</a:t>
            </a:r>
          </a:p>
          <a:p>
            <a:r>
              <a:rPr lang="en-US" dirty="0" smtClean="0"/>
              <a:t>Cities can exempt occupational &amp; property taxes of new manufacturing facilities for up to 5 years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3001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126 large companies in</a:t>
            </a:r>
          </a:p>
          <a:p>
            <a:pPr algn="ctr">
              <a:buNone/>
            </a:pPr>
            <a:r>
              <a:rPr lang="en-US" dirty="0" smtClean="0"/>
              <a:t>Jefferson County have 	</a:t>
            </a:r>
          </a:p>
          <a:p>
            <a:pPr algn="ctr">
              <a:buNone/>
            </a:pPr>
            <a:r>
              <a:rPr lang="en-US" dirty="0" smtClean="0"/>
              <a:t>received final approval for</a:t>
            </a:r>
          </a:p>
          <a:p>
            <a:pPr algn="ctr">
              <a:buNone/>
            </a:pPr>
            <a:r>
              <a:rPr lang="en-US" dirty="0" smtClean="0"/>
              <a:t>tax incentives according to</a:t>
            </a:r>
          </a:p>
          <a:p>
            <a:pPr algn="ctr">
              <a:buNone/>
            </a:pPr>
            <a:r>
              <a:rPr lang="en-US" dirty="0" smtClean="0"/>
              <a:t>state database</a:t>
            </a:r>
            <a:endParaRPr lang="en-US" dirty="0"/>
          </a:p>
        </p:txBody>
      </p:sp>
      <p:pic>
        <p:nvPicPr>
          <p:cNvPr id="2051" name="Picture 3" descr="Corporate Subsidy W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1143000" cy="1308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 Tax is a Regressive Tax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238125" y="1219200"/>
          <a:ext cx="8667750" cy="53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6611779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Source: Institute on Taxation and Economic Policy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Pays?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611779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Source: Institute on Taxation and Economic Policy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55386" cy="492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Challenges with </a:t>
            </a:r>
            <a:br>
              <a:rPr lang="en-US" dirty="0" smtClean="0"/>
            </a:br>
            <a:r>
              <a:rPr lang="en-US" dirty="0" smtClean="0"/>
              <a:t>Local Option Sales Taxes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deductible against federal taxes like occupational tax &amp; property tax</a:t>
            </a:r>
          </a:p>
          <a:p>
            <a:r>
              <a:rPr lang="en-US" dirty="0" smtClean="0"/>
              <a:t>Limited growth of sales tax revenue because not modernized</a:t>
            </a:r>
          </a:p>
          <a:p>
            <a:r>
              <a:rPr lang="en-US" dirty="0" smtClean="0"/>
              <a:t>Loss of state sales tax revenue because of border &amp; consumption effects</a:t>
            </a:r>
          </a:p>
          <a:p>
            <a:r>
              <a:rPr lang="en-US" dirty="0" smtClean="0"/>
              <a:t>Not a solution for localities without a sufficient commercial base</a:t>
            </a:r>
          </a:p>
          <a:p>
            <a:r>
              <a:rPr lang="en-US" dirty="0" smtClean="0"/>
              <a:t>Problem with earmarking for specific projects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 Tax Base is Eroding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611779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Source: KCEP analysis of OSBD, BEA data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232833" y="1828800"/>
          <a:ext cx="8678333" cy="474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Needed for Local Option Sales Tax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for a comprehensive  tax reform package that includes sales tax modernization &amp; refundable EITC to address fairness</a:t>
            </a:r>
          </a:p>
          <a:p>
            <a:r>
              <a:rPr lang="en-US" dirty="0" smtClean="0"/>
              <a:t>Can’t be a tax swap or include a tax offset—that would simply shift responsibility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4.bp.blogspot.com/-4x_iYJKTFwA/TfYxP_xLfAI/AAAAAAAAB2k/KZuf-r58res/s1600/imbalan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447800"/>
            <a:ext cx="3352800" cy="2275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Considerations for local taxation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Broad view of the issue of local taxation should be taken</a:t>
            </a:r>
          </a:p>
          <a:p>
            <a:r>
              <a:rPr lang="en-US" dirty="0" smtClean="0"/>
              <a:t>Tax fairness and revenue sustainability must be part of the conversation</a:t>
            </a:r>
          </a:p>
          <a:p>
            <a:r>
              <a:rPr lang="en-US" dirty="0" smtClean="0"/>
              <a:t>Need to address decline in the property tax</a:t>
            </a:r>
          </a:p>
          <a:p>
            <a:pPr lvl="1"/>
            <a:r>
              <a:rPr lang="en-US" dirty="0" smtClean="0"/>
              <a:t>Recall provisions</a:t>
            </a:r>
          </a:p>
          <a:p>
            <a:pPr lvl="1"/>
            <a:r>
              <a:rPr lang="en-US" dirty="0" smtClean="0"/>
              <a:t>Create a circuit breaker &amp; amend homestead exemption</a:t>
            </a:r>
          </a:p>
          <a:p>
            <a:r>
              <a:rPr lang="en-US" dirty="0" smtClean="0"/>
              <a:t>Greater scrutiny &amp; disclosure of tax breaks</a:t>
            </a:r>
          </a:p>
          <a:p>
            <a:endParaRPr lang="en-US" dirty="0"/>
          </a:p>
        </p:txBody>
      </p:sp>
      <p:pic>
        <p:nvPicPr>
          <p:cNvPr id="2050" name="Picture 2" descr="http://restorationeze.com/wp-content/uploads/2012/10/louisville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317" y="1734671"/>
            <a:ext cx="2571750" cy="17020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KFTC’s</a:t>
            </a:r>
            <a:r>
              <a:rPr lang="en-US" dirty="0" smtClean="0"/>
              <a:t> Tax Justice Campaign</a:t>
            </a:r>
            <a:endParaRPr lang="en-US" dirty="0"/>
          </a:p>
        </p:txBody>
      </p:sp>
      <p:pic>
        <p:nvPicPr>
          <p:cNvPr id="5" name="Content Placeholder 3" descr="HAL.quilt.jpg"/>
          <p:cNvPicPr>
            <a:picLocks noGrp="1" noChangeAspect="1"/>
          </p:cNvPicPr>
          <p:nvPr/>
        </p:nvPicPr>
        <p:blipFill>
          <a:blip r:embed="rId3"/>
          <a:srcRect l="-10640" r="-10640"/>
          <a:stretch>
            <a:fillRect/>
          </a:stretch>
        </p:blipFill>
        <p:spPr>
          <a:xfrm>
            <a:off x="519554" y="1676400"/>
            <a:ext cx="8091045" cy="44497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554162"/>
          </a:xfrm>
        </p:spPr>
        <p:txBody>
          <a:bodyPr/>
          <a:lstStyle/>
          <a:p>
            <a:r>
              <a:rPr lang="en-US" dirty="0" err="1" smtClean="0"/>
              <a:t>KFTC’s</a:t>
            </a:r>
            <a:r>
              <a:rPr lang="en-US" dirty="0" smtClean="0"/>
              <a:t> Principles of Tax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KFTC leaders developed these principles to create and evaluate tax policy:</a:t>
            </a:r>
          </a:p>
          <a:p>
            <a:r>
              <a:rPr lang="en-US" dirty="0" smtClean="0"/>
              <a:t>Fair</a:t>
            </a:r>
          </a:p>
          <a:p>
            <a:r>
              <a:rPr lang="en-US" dirty="0" smtClean="0"/>
              <a:t>Adequate</a:t>
            </a:r>
          </a:p>
          <a:p>
            <a:r>
              <a:rPr lang="en-US" dirty="0" smtClean="0"/>
              <a:t>Supportive of the well-being of Kentuckians</a:t>
            </a:r>
            <a:endParaRPr lang="en-US" dirty="0"/>
          </a:p>
        </p:txBody>
      </p:sp>
      <p:pic>
        <p:nvPicPr>
          <p:cNvPr id="5" name="Content Placeholder 4" descr="Tax Reform | Kentuckians For The Commonwealth 2013-12-11 11-30-4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304800"/>
            <a:ext cx="2564219" cy="579051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x Reform | Kentuckians For The Commonwealth 2013-12-11 11-30-4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Importance of Kentucky local government</a:t>
            </a:r>
          </a:p>
        </p:txBody>
      </p:sp>
      <p:sp>
        <p:nvSpPr>
          <p:cNvPr id="18434" name="AutoShape 2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hQSERUUExQWFRQVGRsYGBgXGBgZFxgYGBcYHBgcGBgeGyYfHBwjHBgYIC8gIycpLCwsFx4xNTAqNSYrLCkBCQoKDgwOGg8PGikkHyQqLCwsKSktLCwpLCwsLCwsLCwsLCksLCwsLCwsKSksLCwsLCwsLCwsLCwsLCwsLCwsLP/AABEIAK4BIQMBIgACEQEDEQH/xAAcAAABBQEBAQAAAAAAAAAAAAAFAQIDBAYHAAj/xABMEAACAQIEAgYGBgYIBQMFAQABAhEAAwQSITEFQQYiUWFxkQcTMoGhsSNCcsHR8BQzUmKSshUkQ1OiwtLhFoKTs/Fj0+JVc4OUtBf/xAAaAQADAQEBAQAAAAAAAAAAAAAAAQIDBAUG/8QAMhEAAgIBAwMCBQIEBwAAAAAAAAECESEDBBIxQVETkRQiYXHwMqFSgbHRBRUjQsHh8f/aAAwDAQACEQMRAD8AqWGW5p3iDO2ukAiZ1OnefeuLtMLgDTAPYNdIM7ahpB7cooDbulWlSQRsQdR76vHihbVxLyGDDQggydNtTry1pyi1HBnROIR2yvopid5BQsTt29UeNSYe60DKSJEALA07GPIns7o1qph0z3AFghyqxIEAAhRqdgSNuSxV9IAICzG1zX2p11GhGn3VhS69BhHAutoKxAZmO1wkjlACnYneT2b8qm4nxQsAQMqqQxVSBqSNQI8DMeWk1HwkBTcPWYgkb6TyidNOWkHlGvreJUIukN1wZEj2iCQBrAXXUDVaynqXcbwQ0W8RjsxK5tdxM7EmRlk6ag69h2OlRXLrgltYXtIMwAJE89tto9wruFFtmmDOms6E9WRA10J7NfCKZdusMyyHA0HjA26xhRMCSZ1M1h8zdjDfB7Z9U2ckPmBIg6rAAjeTvtI7O2tzw/E5lXMesVDHSNDtInSuZrIZQFbXZthmYCRG46xOkfWGgFa/ozY9czwfokcDXQkL1kUrJ/aJPlXbozkpVQqNVkr2Spor2Wu6woiCV7JU2WvZaVjoh9XSerqfLXop2KiD1dIUqfLSFaLCisUr0VOUppt1Viohr2apDbpptU7Qhhao2apTYpptCnaFTIwRTyBSBB5afCaU2vGi0FMQkU3IKd6umlT7qAFQUjtO1MM/k1Hcu5RynkBz/PbypiG3jGg1J2HzJPYOZ+8im2bGXvJ1J7T+HIDkKVEI1JljuYPkJ5Clg9/wqrJEv3yiMwE5QTHhWdx/HYdiIKvl0bMBovtaSYI8yvmcIL6mco23gkcz3Dl59lAOmKFUS4qpmBglpkKSDpB208eyNax1k+LaY0ULvFzophWUswLEERBhpnv2jnrQzH4432QkZlUkhSIJaBOn7GogGZjXTcabpeSWkkjluQd2HId3hTb185h+9m1meWo359vhXlvWbtWdCRc9Rb7/AOMf6a9VH9GPYPIUtZWyuJWyLyceDAr+I+NPbCsRoMw7iCPgTQ7DY4sgYgaiYj8IqXh+OtXZhgpHbI07ZjTWvRUpCZZWR2gjzohgOMlNCocGN9xB5cjudwarw8aPmA7YcfGafhbYb2gsHmh1HumKmepFL5kTZfXEB0JBjKGMEmNIIAOg3NSnFBUAnQwTrPWgmI8Y8dOyh985CAARMMBl0g8p35dm4Md7etmkAEAZgEU5eQ3A9089t68+cE3joKizfvq6XBrKsDIjU5SRO/MEnXlpvUWGyKrHMxc5Wy8tT9qYGvKR3in28kEIguQetIYEQNIyuc3PXvX3Q4IXLoi2rR1V1UwQhJzmROpLDSSJO1XCoLJcYt4SNMuF9bbcu+lu0PYySSW0gT1gsQZnlqTFWuj95rGdQTNxUAYgggsAxnfr9bt0kHXkAXiVpLdxbj20mAM1wB8y6BlRhmAUAaab84FebpZaYgq5uFQBKqOrAERJj6o1k6E1u28NLJFM6pwa5msqc+eZMzm3OgnuFXprkXCeld6yrOlxYUH6J9mCjkOW24IOu1exPprvNpawttT++zP46ALXSpJJWa6elKfQ67NLNcUf0m8TJkC2ukx6oBYnmWM929bDoZ0zxV/ErYxFu1qrMWtgiMqzvnZd9PfU+tC1Hudb/wAP1uLmqpK3k3c1XwuNDlgNMrEeXOuT9L+nd27fdbF1ksrooUlSwG7EjWT2chFZu50nxNlmazfvqpyk9ZsufKuadSDr8IoeodX+UanFOU0m1dfnc+g69XFcD6UcapHXW4IGjqs98lYPvrq3RvHNjEW+ulsiMkrAYe1MAtIPhIg86cdWLwjm3X+G622ipzpp90E69U68Pfmw8tq9c4cIkuQBqdhtV8kefTI1w5Pvpl21lMVNg+IWbgAt3bbxHsurH4GncRwmcEdo++p5sdIpQfCqeLNqQGMNyMkET3jbbnvVPpJirllreQwCDIIBGhEb0RwN0vaRmiWUE6aajXSrTsnoDraJ61x6xgcqkwxJiSASGkgaHfTer1kqQAJaANSPvgCaqqqjFEcvVKY7CLjfjV8sO6nEJCFO4eVJkHZXmujtqM359nzgwPxPd8qsgW44GwknYfnYd9JbtxqdSef3DuryLHaSdyQfw28KUt3GmIdUD9bQbcz29wr0luRC+Ik/HQfP5xYnGZIULLH2VB1Me6ABzJgCmA/FX1tqSxAA/P8AtHuFZHiBzKVuq3q1IzIZOUEgrcZlOpX9kGBpvvRPiOGuEEuVzsCqmeqpIOi7GSBExrJERpVG/iWOHDZgpMSCsEONzptm59lYakrwNGRxhWWFuSqkydTtzGo5RVb6uhjbc67c4JEb7d1TYvCZNVU5WJyq2ukAHUjtMdogxE1UciQdRGpHMnfmZPvgV5ElTaNl0JP0j99f4f8A416l/pF/7tfJfxr1Ra8BZn+Fj6BfD7zQzgV3Kbh/dH8wopwc/QJ4H5mg3CbkG5rHVGsx/aLXsIH3C95wVeNDkufBDzqXorcLKQW3YjrExsOfLeqYukh9Qepc7P7tuYq10Vw7erzQcpuQDrvA0kc6jUrjkmOEabC+sYM9sButHtHQgHOrTqukR2wYqc8Oul1a1avOQQoVUZss6GDPZOuwNEejfTmzhVZmwxuXSxAMqEVQFHVLFjJjUxyXsipOI+ni6DFuxbHizN8gornjoNpSYKh5wVzD4ZVNib2UPluKzmSYYhSxjQ7AUc4B1kw730yXjdYIMptEqFBkoIHbE8x5844r6TMXiSMxRNfqIAfMkz76j4nx29+i2Zc5rjNLa5sq/wC5j3V0cWlgq0d8OBtus3MsfvAEfGs3xLhHClJNy9ZTWYQ2U/kXMffXEGxLkDM7N4kkeRNVCa0Wk31Fzrodq/pzgOH9kK5E7C7c339rTWrWB9J/ClPUT1fhZVflXCLlypMOp08J86v00Lmz6PXp3w9gp/SLPW2BIn3jcVdwvEcO4Y2vVOCIbJlMj96Pvr5dx93WO750Y6C4u5a4hZ9W2mdbbATBDQGBHnWbjTopN0dU47w/hHrMl3BNMamyHUCeXVdZPuNR4DB8ItoyWruIw4YgnrXQQV5dZWHb4zryoD6WuICxYssPbuXGA0nqoJJ3GvWUe81R6D8U9ZhnvXQGykIVMhSsiJgzvB3qasLfVmgPQjD3c3q+LKxPsi9bsPrP1pgkeEfdW76D8IOFsm2zWWls2eyWCsYAkoZCmANiQY5VxXjnSP1TA+pDrBLBZ0hiJk5tNPiKI9FLyY5WazbKshAIkA67EEEA0cSvVnxq3Xjsd9msf0146T/VrWrP7ZHJTsvi3wX7QrD8Ju4m4rNavugVmTK1y4Osphtiwidjz7BRKxjreFQYjFMc1xiM3tdaTMsSJJIPfAOmhgohuxl7oo37jfD5iqSHEYct9PdtDOqKPW6FmRSAFJK6yeVaDC9LsJcgLfEnYMrr8SuX41Bj+Htea4qsqxdRmzKWDKLSSshgVB0kg66jYmkxwScqk8Fe30oxy6G4l0DdblpW2JGpTLzBHiD2VctdPHAi7hbbAf3blP8ACVI+NVcB0fa1cJX1YT1d1VyghvpLudQdNlAiZ5xGkmPhXBrqWrCsAArjOgCtIi5mJeTKmU0AERrvALZrLTj2l+ZDOF6S4e5dBW1et3SMgBClDrm1Kme3Wja3iZ0Ag8zM6b7fmKznEcGltWuLFtl1DBsmXWJnYb86GWumbIOti8O32oPxSD/5rRSrqZR05z/Sm/sbUsDu092w8vxp+YVlF9IlgiDdQtyyLdM9nVya9+tNu+lDBroGcnsyx8yKr1Il/CazdcH7Gqa6o51HmzdsdkHXx027qyGG9LWBeJLq3YywJ20IJA98UVw/SaxfOmIw7A7It6CftdXMfsgAds01NPuZS0px6phW5iS2lvU7FiDlX/Ue4e8ivYawqiRmYtu5gs3idBHYBAHICpEumBAUDlAYiO7qiqPCbx9QvWA9oeweTsO3uqrzRFYs9xZcwAynU6AkDbshpmCdqzWM4U465VubZNA5PcApEz7/ABrRYltpvEFdmAXeDuI1ETptQTieKw164BdZmUL1WLAAPM6wVkR2istRJ9QRl3tOSECFSnIyykkyDJ0B07NZPOobvEBJBVARIIKQVY9w00OuwI2iNvcXCTAzB5EyCBBBzES06mDMzqaHXwzmDHhCiRyI7QdydffXC3mjTqL6z91fI/hSVWnvfypang/JVIjs2QgCgQBVSxwK0MwJcZhGkHZg3PvAq7P50r0V3klSz0ftrmi6dVZesv7SkcvGrPR62cOCpOYMZMabrFSAVJaAJg8+fZ2VM0pKmBBxx/oivbz8AoHIVmLNsFgO+jfSK7y7h8Sf9qFYS3qZ5AfFhTcawZw6WHn4RZjNJAB1IJYwT1SBIOulFel3CLaHD2izZksI0CNHu5rjA6E6DKKFG4Lt+3b2zMM07CTHI9pnuon0s4guIxuIdTKTFsxpkRQoOsH2QYHfWeVDI0sWzP3cPlPVbMp7wTtvp4VXuLVnFrlRTMydfGD+NV7t3nXTpP5cgVzbJzagQCdT2dnfV/AYN3DFVZggEwCYHf8AntobcbUd5rT8D46LeHuW5IJVssAe02xJ30q284E8Iy99C93KOZA3jbf5Vq/RxgCcfbzCCue4f4SV+6sczdcme0/CukeiLCTcuOfq2wvvZh9wNYvyWU/TcXa7hkCsVS0zEgGAztB12mLQNDuiFwjBm2PruPgwj51S9LePL8UvAHS2ttPK2pb/ABM1WehuKC2S2nUdTr251P3VndF1igP0lcso/PM/jXRPQZZAw19uZvoPcqT/AJqw/TTChCxWChfqmRsdR7xzrf8AoTWMFd774/kFV1E+hNw9/wBFuXLd1HcesdpSNnJOgnXf/wAVivSZiWK4cEkAhmynkS7Hbtg/Otn0qw2OOLm1bzW9AuVQVIgTnaZUzOvZEVk/TFYCXbKjYL49/wB9Tdhxp2c+RoIgwdNRXSum3Hb9vBYdrV57bO65ijFScuFtQCQQY6xPvrmgGo8B8q3fT4/1DCfaH/8ANYoH3AeG9JPEU2xVxvthbn86mt56N+nmLxuJNq96tlCM5YIFYZSB9XTdhyrjtdL9By/1rEH/ANA/921TBpUdN6UYY3MLeQQCwjXb2h3GuR3uDKjFHxNlWXQhjcXXxKAe+eddl4v+qf8APMVzTjdtvXNDHc6T3nlUySOva7zU28WoeSfgPSB8LhL9nNYa24Zs9u4jOjNkUkw85coI207aA8W4yLttUDM0GetPLbc9527BV3hmF+mGbKeXsrOpA3idia0t3o3ZKt9GCYMdVRrB7qmsYNtLdw9b1dSOfocpOG76b6tuVdSvdAMPyN0dwZfvSs7xDo9aW4VVnAG2brHzCgVPFnT8Ttn5Mxh+IX7fsO68+qzAT7jRfh/T7F2AAHVgOT27bbkk6lc25POntwQcri+/T76iucAc7ZW8DSXJEt7ef+5fz/7NDg/THcGl3DWnHPLmQ/HMKv4D0h4JrkvbvISpBiGkmN8pUkQGnTsrC3OBuN08o/GoV4eVIJR47gfnFV6kjN7PSl+lr+TOoY/ELiFAstbe2EkLdV0uaqQoVmK6DQzM/M0sfwy4BDKqEZpYgKjACYQiWkzoNQfM1l14/wCsUKLZti2SJzSTIB10AEBSffWo4R0tQYf6RSzA6BtJQzvI2HL7Qoc4ttSPK1NKenlrF0L+ir2t/Hd/9ivVH/x4/wDc2v8AptXqXPSMcgP9E71/jX8KmtYDtDeKwR91Deil3+rgE7FvrRznaDQPBXAMVdzGFHrNzpvWyNmjZHho7H/hH+qoFwpHX1y7gkR4c+2h9p0dgqOCxnQHX2TUPQdFupeW9fSyvV69zO24OihQeyfdT6BGMp4SyXei+FTEYl/WKHRRMHbkF+Rov00w1u1atW7a27eZi7EKB1UEawJPWYR2kCn8Lw+EwKXGtY+zcYiYNq8WJWYVdFAknn21Fes4bFNnvcQtISomLN45d8qDwBM95571Tmn3J+F1udcXj6FH0f4ZW4pYaCEtL6w7b20a406a9agXrxcm6xKZST1ROrtppI01IrpXRB+FYFrjtjhdd0KD6K6Aqt7RghpJ0Gukds1nMfwTh6WybWPDMAYT1F5Q09pk667xWba6WdcNvqLLg/ZmQvXXdVBB0jsHLTX3ncVDbwLE6mB863GF4Tw420a5j2QuAxU4a4xB5jMrwYPOpv6J4V/9Qb/9a7/qp/IjOO115K4wdfZmQsYBZG/PnRvB9Hi6HKcuhJY7AAbmjFjg/DZ6vEY+1hroHnmo0OGWHw7WLWOwrFog+t9USOYKsjd3MVqtWNGeptNysuL9mcnbhN58xW36xVkF1WO86CJOXUiCQNdta6n6J8JGHuP+3cA/gUn/ADCqmD6H42whW3aW8pMq6XLZAlSNQHGYazrl13MRE3/FNjhSJhsrXHGZnyspyFiIVjsWygTGnuis3KjRaLnShl9zAdNOjeJbG4u56q6wa7cYFbbsMpcldQCPZgd1CeCYN0dmu23VAjTKsusjQSNzXQ+NeknDX7ZU2LgaQZ6nLkTPMSKp8R6fYVirW8OyGNSFtgnbmDJ251mmvJo9vqxWYmH4taRigs23yqDLFSMx8uQrrXoaw7LgWLAjNf6siJyooJHcCQJ7aE8J9JuHQFXtXTrIjL7/AKwonZ9K2EUz6q9y5Ief26rkl3F8NrSWIs0SdJkN4WmyqZuyxcAD1bhRIPNgQfOub+mW2WvWmXVco1Go1GmvflbyoLxTF57txxID3GcbTDksJ74IrRr0mwbYaxavLdFyymUsgERvEhwSKXIzhozk6irMr0X6NWsQjNcuZWBKqodQxOUEdUgkyTGlF/SFZK4HDKRBFyD4jDWB9xHuq3/S3D5mb/kf/doyemPD2Urdtu6EqyBrasBltrbmCYHsGjkjZ6Gqq+RnGIrpvoNX+sYj/wCyf+5aom3GODNvhx/0E/CrvCOl3C8MWNhGtloDZbQEgGQDGsSAY7hRyRL2+r/C/Y1GN4nbuW3CNJyh45hSRHdWF4r+tbxPzNXl6W4d7ri2Wh7YtIMpGq3WeO4BWFUOIGbjHvPzNS3Zk4OKpootfKSwMEKSDAOsiNDpvFa21xC2QOuswZi4Csxyk89DEc6yuUw8ED6N5kTI0kbaHsPLehOJx5ygBQQVGbQDVQOsdNyQCQOZnnRbJrKOp38UqiSZ5mNY059m1YTpDh1a8SRSXz68WAqZUUjQGOY5+Hzqbjg+lam3gAL+jRsSPAkV71Rg9Y7jfXke2rDCmqND7vvpDXcrBrg2b7vlTlxl0A6g9kyefeakYVGw3/PMUyUI3E7nNVPl+FWMKtplzPIbmighRqYmBqTvVE1dwnDrrWTdtkBfWC2xPIm2WGm+w374pXRcFbpliLPYfK5Xqzv/ABJe7T5L+FeouXhGvpw8sJdD7sWT9o/Wj7jQMoDibwMwfWzBHed4+MUa6HvFptY63aB8xrQhlP6ZdGpJ9b3knK3Z91WupiFOAlFvpCtMmJcEaqF1+jE9tB+EH6N/tJ/K9GuEYZxetkowGcSSpGkjnFCuBYcZHDkoJUzHc/aR86J5idWynHT14yl0Ql8mJHI+e9S27uRY0I3M66/f/vRCxw2y7Qb4SBMspPYNlJPPmOVDMSOtEg5dNO73VioPCZ6u53WlC56eW/v7l+0huAkFYIiIOkdukDxpy5iGhVYKNWjs5yeXOqNpmXQTHgx/y0jXGAiWA7JaP5hS9M4Vv5qsJ/n0JFxB9mJEk89J5DumKcwp2EwjXQGhRk6sllWQAI3OpAIHlVhOE3GYIoDMTAUMpYk7AAGZ7qUlJnvbLW0FHkmlfaytbpDUt/DNbYo4KsuhB3BqxheGvdDFVgKrsWMwciliAY9qBtWH3PWlOKhybwDxiWScrMv2SR8qitnQz2j5NUmItFSQwKkciCD5GoCOqfEfJq0iebuKw19C5gcH60kAqIHOeZAGw7SPOrOK4Wi7mIYAksolSCZAMd3bQmzfZDKkqSIkaGDvU3DsKtxnVp/Vuwgx1lEitItHnbmE6cuVJIsf0ah1V9ANTIYbwdBr8/xp3LMc6pYY9ddSJIBgwYO9G+LYVEVCvP8Aezad4gQf96bWLMtvqenL05O76EmLwwUgDaEPvNsE/E1QxdhhcYMOsDr5VPaWF/5h8mpLeCdiWUCCY1ZAZABOhIMa7xHfRJ4OfYv/AFZfncpFD2UUweEV1DMYCrsTEks8Cfd8arK+jToRpHb20t7EmE21X/M1Sj0tVSlSWAk97DjQISO8T8zNVcVh7LIXQ5SPq69sc9ROnbvVH9INEbjThgco2JJCr/eRq0T2AQatO+xzTh6NPk8tLqM4IfpbX22/kFanFDrHxPzNZjgtwm5anmz/AARa1GI38/macTzt7+r88soYwdU6T1f8y/8Amq2Jw5YMApUwZX2o8quYskAlYzRpIkTK7iqlnAG0kn2ZglZFsNGxkanKdp5zGlUcSDmCAQLoSFC5oiBHXB37gO+oOPD6ZqZiuFB7yQSyAjdpmGEx3Qyj31Nx0fTNSBgplpi3FEhiFkjepSKjezmVhIGUZvZknYRPZSCOcDXe3Ptr8fwqJ3XUKwPbE6a1HcwxEDmdRouo7hv26xU5sKElZ1YjllhToBzmnY3DiVWrYdH+GlsEV/vLnrAZiCqtbjnpEnlWQYV0Torw92wlsh4Bzch+23dQskptO0Zn/wDz4/tt5rXq3f8ARdz+8PkP9Nep8V5NfXmc24K4ysRAkjYoAdP2T40lzLnLqCSdSFyydtBHM9wp7tbJt27TsywSZ025hSee2o591EMTwKwFEubbsJg6lSORlwIII2HPuqFGb/S+hk8YBgxinQ5we8lQPef9qns8DN7OtpTcJ1iQdt9gTz3imX+FsgDo6vqNJ1iRIIDysydffIii/R3EXbLM1q167qAMqhmgZgZb6QljOvZNNJtqMu5olSsAJ0dfMWa0qjLGY3QqSCN2Ya7TAkmKD3MMQxG8HlmI8xoa3PG+NWzhwrWL1q7mYyyNDllIJJJgatyB91ABfsrIuWZbaetHj7QHfoK2lptC58o5ANweHvj72qJ07I90fctEcU6kjL8/wBqIjTX4/wDyIrMkgWwfV6OEJJ0LZZED9qJ91ELGHdnVUuBp0EOIkg85741rY9AuF2rmHf1qWyMx1e76qOUgAw3ZsaI4jovhxhlxBsDNCnrBDbZmZQRkKzAzdvIdtPjeWX6mOJzvG2Mlxl7CRy5Hu0qTB8Va0CJYrlcBZgBnUax4hZ7h203HWwtxwAAAxAgACAewAAe4VWuDSuOss+99GOrt4xksUv6EF24W1YknQSTJgAAeQAFMIlDy6w+TU569H0Z+0P5WrRLBxbhJJJfQVOF3CAQjEH90xHdpVjCYa7ZcEJqwIAYbgjXSRyqWz0guKgVVSAANQTOUQDqYnSocVxi45BOWVBA6o2YQRr3VpSPPl607i4qvuVrfBnVpKnqkEiRy13++iHGrqQqC2yMCWJOUyDA+qTtB7KpXOKXW1LmQSdgN99hRPo1wC7j762k1Y7s2wHMk9gp9sHLCFainqUqyNscON4KlrrP1GIJAABRixJnRVO89oHZS8Tu2bPUfFEtMstpRAYADcgnYc48Kv+kLHWsG36FgpBQReu/Wd4EnuPyEe7GWOAsVzuci9+rH3fjWnGNHlvUfJ8cL9wktu1d/VXTm/ZfQt79BNXLWGtEKLj5WAggcjnbQ6HWIPhWYuWMjdo7a0fCsM2LIRYN0DSSBmXxPMfI91RxydWluX0m39+4+zaw8DMzTzidP8NLfv2QhVC50MKZyz+HOjNn0c4g7m2vixPyU1aX0ZvEteQeCsfmRV+n9V+5rLc6LdtyfsZ7hfEDdxFsFVEMzdUAe0sGY39ka1qMSOsfE/M0y30HXDubnrGYoFIGUAHMSp5k0bs9HrdzrPnJ7nYDyHjU8UnTZw7jVjPMEZjHNlVj2L/mWqbYjPMwTG3LWRmPIkakd81oekXArSIVRcuZTJkk6Pbjc+PnWbwllVWDq0xpJ6sSsnaZJmYiNuxSrsZwk1k0li4qsGADBQASCuwBYc95A0/2FR8ZsO15stt3+ypI89qTE8MW5dWLZCgrIY67x2nwovc4r6pnXLmJad45Du7qUa7kzsz68Hvnayw+0UH+an4Xg1xGuXb0LYsI1y6mYHPlUMiHTZmKL/wAxos/SC4dkUeZ/CgfSTidw4S+raetuWUgCNOszf9pPKtMeCY2n1MDiMdcu3WuuSWYzPYe7sitV0d4f6/mVXISx364YyADoBEHSh+I4LGGS8s5WOVp2B1iP4fzFJwa6EBLTG2kb+8gVN9zSsGgt8Kt6Z2YDnLKI1T90cmby7jRrh3S23h09UA5CEwRBBBYka+BrMfpIPs2nYdp0HwB+dEsDhg9pSyqDJ3ygaE6SdTTTvqQ14NB/x/a/9T+EfjXqCfoQ/YT+FP8AXXqeBZKfDbARwQo07F8p7qLgW2ZCtm9euSc3q7ZKyT1VJgsR2nTc60abo8EBaNu81SZwGAJInYzz5DxO3lWWl8qpgoss46xiRbhkXC2n0CqhG+43nal4JxG1g8zlcwYBTodSNZMsR27RSjH3csesLL2P1h2bGvJxVEIZrOHYjmUWfdImhxuVplqK7oNL0tw7lWCMCpzSskDY6kHL51kX4Jh77MfWOjk5yWCEQ2vtZtwdDsRG0QaPX+keHvLkuWgAVKwnq+YiQIJn8xQe5gUMIl5ltwJ9YDMz1thGojlVVLzY1QPxnQIH2MTbc7DMY8T7RBjs0oVxXo62GQP6y23aAYI21ELrvsDI7966Ja4JhHOb9KKnraxA6wUH2go2FV7vo+GJchsSHw5Mg22lzoNIg2xqBOh2FJR1LyawWm1K30WPqA+i/RT9Ow2ZbzKbbFYTbWGEgtJOvbRAejvFWmzW8QCQZ69rc9/tT7xWx6L9DlwNtksXCys2Y+sUTMRuuUbd1GSbo+orfZfXyZQPjXVGcoqv+EznaTZy7FeinFsS5ayzMZMOV1O+nqgB7qqXfRTi/wBlP+ov4V179MIGqMPEp9zmq+J4mq76eMfjRzX8K9kdkd9uIripOvu/7nGrvowxQ3Fsf/k/BaZb9H179Wz2xMPux2zL+yNda6BxnplhrTZblwhiJgIx07iARyPOsxienuGD+sX1jDKE0UDWSeZHfUvUXheyKc91qK/m/f8AuULXox/avj/lt/i9XrXo2sj2rlw+GRf8pqre9J6fUsMftOB8Apqje9Jl4+zatr45m+8UetXR+2P6B8LuZ9f3f/ppLHo/wo3V2ntc/wCWKkN6zwyxi79lAhVBZTUkl267mSTsCi+NYq709xbfXVfsov3gmm9MuJO+BwqElmuEu55s7Es0/wCCj1XLq2Ya22no05VnwAeFYZr1w37hkyTr9Zidz/zH4Va47fghB9Ua+J/2q5hUCBVEQsfBdfixNCbYNy9tMkk+H/j5VBiDMTMQQR2TRHo1jjav2nHJh5HQ/OiXFeHf1dWzI2UggqwOhicwGzdZZHdQHhk5wAJObu5GoRR0a96RW+rZA+05PyUVSvdPsQwMC2vgpPzY1nsQOu32j8zUTHTWBWbkz2o7bRSvijQ4Xj2IvXVFy4Sp3EKAYkjYDnrRwuzEgE6E6AnTU8qxFnjdr9K9YzwIA11iEC7CeyrWP45YLyLjPqSAofmNiBAO537aaPM3Di38qSC3HJUaHWRpIBOux+FVrXAsQ7BrNm64IXa05+rqJGmhLQZ2ihfC+m1rC3xdSxJE+0q+1EAxO4Ma91EuIemXFukqyrJgLOsRvoB86qjnRucDwPEA57ll1iNx4k7fvRWd4491b7lQMs7kLG3axga9x288Li+mWNvatccjuH36n40N4librgM4YAcyZPnRxYYNliuNFZD4i0ncrEt5W4ob/SVl8qKzP9IGZipAiGB3JJ3nWsdm1q/w65B8jToR0vi/Rl7PDDfJBt3HGQ9qkiCO4hCfAzzrOdHuE42/YzWoyBiu6KZUA67HmNe+rHHOlL4jD2cPbTLbtgAW0LNmaImCSZidKpcIwOO/sbd9R2jMg89BTwHQ2HCeghXLcvOz3NyPWSoOv7m3vohi+A80QZu0lj8l0NVeA8M4ghBuXlyndXLXD90HwatWLZjXfnUXQGQ/oF+wf4v9FerXerr1HMKLPEFY22CjMTGkxz1rLYi61skNbdQ2WWNrMCFYkQ0Sup1itd63uPypGxEbVQGUtXFYAgqZ7KqXeHkkk5SOsYOu+aIBB5keVHMZ0fS5d9YWYc2TTIxiNRGbvgHceNZ27gj+lXLFvOhUKV1fK4ZSSRoUABESY1IFS0aw1HG6LODwQG6KNBqAJnXNMadm1WiKpvYxNsajNHMrIjxSq69IAGyuuoEwrjbtytBjT4UqCUuTuqJmxyrm0kwCuUCCCYPW7QSPPlS4a+tzrAEGYIOuo0nmKfiMb+kIq52ItjLbDKYUZlPLf2QPdzpnDLWUQSpMk6GeyN9eVW8dCFnqHsJjLiSFYCRB6ifhUN3EXDobjwd4MfKK9af41GXis3J+SqICJ318ZNQY/DXDlChWH7wGmnLQ61M+JUcx5isl0yu33uqELhAg20WSW3Og2jflVRbWWCipuhOnAPrbc7+rE+OZpoEo+iP2x/K1exVwBLalwSqtPWUxLsdSD31XOPti3GcTmBjfTKfxqWe/pzjDQgm/yx2WvRUmMsG1aS4xEPEAHXUSJ7NKGNxXsHnQk2KW70o9wjFGek1kf1FeXq2b3wv4VjLnEnPMDwFXsJxK5cdfWOz5VKrmMwI2FaRTR5e73EdauPYN3L/tGeTfP4bfOo+jlhWdizFYyCRGYBnALBSRJGnPmKrXb+/gfmasdGsUFL6lTAIdfaXKZlTvO2gj4U2cQc4ujC3fVmZ5KsTPVzltZ19r471gcK0XCw3UyPGa13F+Kj1TKumYlnksS0SQxJJ1nv8APU1kcKD5n76dUFki8aeWJ1zA+AJ5ih7vO8nxpMtPFk0qG5N9WMVoqyeJ3OTRy0AHx3pFwhq5g+C3LphEZz2KCflToVgwyd68LRrc8O9GWKfdUt/bYT5AE+dafB+ilSQb95nPYogeEtOnuFLkkI5GuFJ5UR4f0Xv3v1dp37wpj+Lb413Dh3QrC2YyWEJHNuuf8Ux7qM+pjlt5VPPwOjjvDvRFiH/WFLY7zmbyXT41p8B6HsMn6y7dc9xCDygn41uwK81K2wBPCuimFwxm1bAb9oks3uJJj3RRJvCvGmMfGlQCG3PKox2U+o3HOjihWL+eVJTfXd1eo4oLLE0oqNnFD+K4W5cTLaum03aFmR2TuPEVYF+/i0TVmVftED50NxHSvDLvfTTkJb+UGsLxPoji1JYqbvayksfeD1vhWcxFtlJDAqewgg+R1q1FeQs6kemuHysy+sfLE5V11mNCQY03iBp2isf0l6cNiLb2lUW0cQ2pLEAgwTsBp2VlGY1FevsdyT46nzp0kBet8XuDXNBAAEE/VAAkdkACOwVbt9NL6uGBWRsMsgHYkT2is8xNRXGJ3osDcL6XMWoiLB5a2VNCOIekDEXdCLQHdbA++s0aYRRbCkErvSXEH+1KjsWF+QBobfxDOZYknvJPzpuWvZakYyvU/JSi3QA1rhO5JptTCzThhjQKyvVrDXKUYImr+F6K4l2ASzcJbUdUgEeJgUARG4fz+e6pcFiMrT+e+rbdEccuhw1w+Ck/KaucP6CY26f1BQftXDkA9x18hSsYN4niQVgc/l+dKorh7gUHKwXkYMfKur8F9FNq2M19zdfT2dEXwG58T5UeXoLZmev56fKp5V0HRyHhvRXPq9xLQ/ezE/wqD861/COhuA09ZiS5/wCmvxE/EVs26FYciJbzmrNjophEH6rMf3ix++pcmFIbwjothLXWs20kiM2rmDvqxPwovbwSqIEAdg28gKjtAIIUBQNhyApzXe+pGOgchTGuUxrtNFNIRML5/OtRG7XmNMVadCH56QvSMajzU6EK12mlxSM1JnFMD015iKQtSBtaBHso7q9Xsxr1AE49W2xK924rxwp5Qw7qrxSr1YjQ9xI+VBQ5h3VXxeDS4IuIrjsYAx51cGJJEMAw7xr514hDtIPZoR56H50hmRx3QDD3PYDWz+6ZXyb7iKzeP9G99dbZW4Oz2W8jp8a6fcBWmn8/mKfJio4bjuCXLRi5bZPtCPI7H3VRbDV9ACyGEHUHkQI9450G4h0Jwt3+zyHttnL8NV+FPn5DicUbC0w4auoYj0YCepf/AIkn4hvuqEeix+d5P4T+NPlEKZzlLCncMPsmdfA/jTv0BTs/mpHyzV03D+jC2PbvMe5VC/ElvlRvA9CMJb2tBj23Ov8AA9X4UuaCmcbtcJLEKnXY6BVDE+WWjeE9HmLf+xK/bKr8Jn4V2bB8MRF6iqi9iqB8opxQcppc/A+JzXB+ih/7S6o7kBY+Zj5VoeHejXCp7StcP7zwPJYrWRFPk+VLk2FIp4PgNiyPo0tp9lRPnE1dWyvjUcnSnoamhkoCc/lTyByFQmlk0AKwHZTYpGaKdQAw0mlPFIaAGGkNemkoEeilJpctNO/hTEJJpc1NZvjTKYhWNNV6RzSTTAWaSa8FpsfnxoEJm99LnpBSaUwH569Serr1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fire tr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2362200" cy="1651495"/>
          </a:xfrm>
          <a:prstGeom prst="rect">
            <a:avLst/>
          </a:prstGeom>
          <a:noFill/>
        </p:spPr>
      </p:pic>
      <p:pic>
        <p:nvPicPr>
          <p:cNvPr id="18440" name="Picture 8" descr="http://www.thereishopefoundation.org/admin/images/uploads/playground1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905000"/>
            <a:ext cx="2743200" cy="1797449"/>
          </a:xfrm>
          <a:prstGeom prst="rect">
            <a:avLst/>
          </a:prstGeom>
          <a:noFill/>
        </p:spPr>
      </p:pic>
      <p:pic>
        <p:nvPicPr>
          <p:cNvPr id="18444" name="Picture 12" descr="http://sarasotahousing.org/files/4813/2855/1587/photo-family-of-thre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962400"/>
            <a:ext cx="2152650" cy="1657351"/>
          </a:xfrm>
          <a:prstGeom prst="rect">
            <a:avLst/>
          </a:prstGeom>
          <a:noFill/>
        </p:spPr>
      </p:pic>
      <p:pic>
        <p:nvPicPr>
          <p:cNvPr id="18446" name="Picture 14" descr="http://parklabreanewsbeverlypress.com/news/wp-content/uploads/2010/04/SidewalksBest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3886200"/>
            <a:ext cx="2057400" cy="1783505"/>
          </a:xfrm>
          <a:prstGeom prst="rect">
            <a:avLst/>
          </a:prstGeom>
          <a:noFill/>
        </p:spPr>
      </p:pic>
      <p:pic>
        <p:nvPicPr>
          <p:cNvPr id="18448" name="Picture 16" descr="http://www.plantcitygov.com/images/pages/N64/Sanita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1905000"/>
            <a:ext cx="2286000" cy="1714500"/>
          </a:xfrm>
          <a:prstGeom prst="rect">
            <a:avLst/>
          </a:prstGeom>
          <a:noFill/>
        </p:spPr>
      </p:pic>
      <p:pic>
        <p:nvPicPr>
          <p:cNvPr id="18450" name="Picture 18" descr="http://tps.govst.edu/projects/kcastillo/images/loc/photos%20carrier/current_police_car_l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0" y="3886200"/>
            <a:ext cx="2666999" cy="1773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governments have challenges generating the revenue they need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Constitutional &amp; statutory limits</a:t>
            </a:r>
          </a:p>
          <a:p>
            <a:pPr lvl="1"/>
            <a:r>
              <a:rPr lang="en-US" dirty="0" smtClean="0"/>
              <a:t>Property tax limits</a:t>
            </a:r>
          </a:p>
          <a:p>
            <a:pPr lvl="1"/>
            <a:r>
              <a:rPr lang="en-US" dirty="0" smtClean="0"/>
              <a:t>Limits on types of taxes they can levy</a:t>
            </a:r>
          </a:p>
          <a:p>
            <a:pPr lvl="1"/>
            <a:r>
              <a:rPr lang="en-US" dirty="0" smtClean="0"/>
              <a:t>Limit on general revenue sharing</a:t>
            </a:r>
          </a:p>
          <a:p>
            <a:r>
              <a:rPr lang="en-US" dirty="0" smtClean="0"/>
              <a:t>Other issues</a:t>
            </a:r>
          </a:p>
          <a:p>
            <a:pPr lvl="1"/>
            <a:r>
              <a:rPr lang="en-US" dirty="0" smtClean="0"/>
              <a:t>Role of business tax incentives</a:t>
            </a:r>
          </a:p>
          <a:p>
            <a:pPr lvl="1"/>
            <a:r>
              <a:rPr lang="en-US" dirty="0" smtClean="0"/>
              <a:t>Lack of a commercial &amp; business base needed to make occupational &amp; sales taxes viable</a:t>
            </a:r>
          </a:p>
          <a:p>
            <a:pPr lvl="1"/>
            <a:r>
              <a:rPr lang="en-US" dirty="0" smtClean="0"/>
              <a:t>Loss of taxes due to industry declines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64210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33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Kentucky’s property taxes are low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$21 in state &amp; local property tax revenue per $1,000 in state personal income (2009-2010)</a:t>
            </a:r>
          </a:p>
          <a:p>
            <a:r>
              <a:rPr lang="en-US" dirty="0" smtClean="0"/>
              <a:t>42% lower than US average of $36  </a:t>
            </a:r>
          </a:p>
          <a:p>
            <a:r>
              <a:rPr lang="en-US" dirty="0" smtClean="0"/>
              <a:t>Ranks Kentucky 45</a:t>
            </a:r>
            <a:r>
              <a:rPr lang="en-US" baseline="30000" dirty="0" smtClean="0"/>
              <a:t>th</a:t>
            </a:r>
            <a:r>
              <a:rPr lang="en-US" dirty="0" smtClean="0"/>
              <a:t> among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661177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Computed from Census Bureau Census of Governments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5105399" y="1447800"/>
          <a:ext cx="3800475" cy="512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11340</TotalTime>
  <Words>596</Words>
  <Application>Microsoft Office PowerPoint</Application>
  <PresentationFormat>On-screen Show (4:3)</PresentationFormat>
  <Paragraphs>93</Paragraphs>
  <Slides>17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KFTC’s Tax Justice Campaign</vt:lpstr>
      <vt:lpstr>KFTC’s Principles of Tax Reform</vt:lpstr>
      <vt:lpstr>Slide 4</vt:lpstr>
      <vt:lpstr>Slide 5</vt:lpstr>
      <vt:lpstr>Slide 6</vt:lpstr>
      <vt:lpstr>Importance of Kentucky local government</vt:lpstr>
      <vt:lpstr>Local governments have challenges generating the revenue they need</vt:lpstr>
      <vt:lpstr>Kentucky’s property taxes are low</vt:lpstr>
      <vt:lpstr>Real Property Tax Rates in Louisville/Jefferson County Have Fallen Dramatically</vt:lpstr>
      <vt:lpstr>Business Tax Incentives Another Challenge</vt:lpstr>
      <vt:lpstr>Sales Tax is a Regressive Tax</vt:lpstr>
      <vt:lpstr>Who Pays?</vt:lpstr>
      <vt:lpstr>Other Challenges with  Local Option Sales Taxes</vt:lpstr>
      <vt:lpstr>Sales Tax Base is Eroding</vt:lpstr>
      <vt:lpstr>Context Needed for Local Option Sales Tax</vt:lpstr>
      <vt:lpstr>Considerations for local taxation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Change</dc:title>
  <dc:creator>Jason Bailey</dc:creator>
  <cp:lastModifiedBy>Jessica Hays Lucas</cp:lastModifiedBy>
  <cp:revision>391</cp:revision>
  <dcterms:created xsi:type="dcterms:W3CDTF">2013-12-04T18:06:58Z</dcterms:created>
  <dcterms:modified xsi:type="dcterms:W3CDTF">2013-12-11T16:56:23Z</dcterms:modified>
</cp:coreProperties>
</file>