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9" r:id="rId8"/>
    <p:sldId id="261" r:id="rId9"/>
    <p:sldId id="264" r:id="rId10"/>
    <p:sldId id="265" r:id="rId11"/>
    <p:sldId id="262" r:id="rId12"/>
    <p:sldId id="263" r:id="rId13"/>
    <p:sldId id="266" r:id="rId14"/>
    <p:sldId id="267" r:id="rId15"/>
    <p:sldId id="270" r:id="rId16"/>
    <p:sldId id="271" r:id="rId17"/>
    <p:sldId id="272" r:id="rId18"/>
    <p:sldId id="273" r:id="rId19"/>
    <p:sldId id="275" r:id="rId20"/>
    <p:sldId id="274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950-E3E3-47EF-BDC6-4F323254639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437C-F4E8-4636-9F32-68440A07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1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950-E3E3-47EF-BDC6-4F323254639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437C-F4E8-4636-9F32-68440A07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0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950-E3E3-47EF-BDC6-4F323254639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437C-F4E8-4636-9F32-68440A07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1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950-E3E3-47EF-BDC6-4F323254639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437C-F4E8-4636-9F32-68440A07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0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950-E3E3-47EF-BDC6-4F323254639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437C-F4E8-4636-9F32-68440A07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950-E3E3-47EF-BDC6-4F323254639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437C-F4E8-4636-9F32-68440A07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4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950-E3E3-47EF-BDC6-4F323254639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437C-F4E8-4636-9F32-68440A07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950-E3E3-47EF-BDC6-4F323254639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437C-F4E8-4636-9F32-68440A07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6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950-E3E3-47EF-BDC6-4F323254639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437C-F4E8-4636-9F32-68440A07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4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950-E3E3-47EF-BDC6-4F323254639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437C-F4E8-4636-9F32-68440A07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950-E3E3-47EF-BDC6-4F323254639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437C-F4E8-4636-9F32-68440A07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1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A3950-E3E3-47EF-BDC6-4F323254639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437C-F4E8-4636-9F32-68440A07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3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895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Investigating the Geographic Distributions of Lung Cancer Incidence and Trace Elements Exposure in Appalachian Kentucky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W. Jay Christian, MPH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16780"/>
            <a:ext cx="4953000" cy="250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7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Intensity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81200"/>
            <a:ext cx="6896100" cy="339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2400" y="5103458"/>
            <a:ext cx="1302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(Data: BRFSS)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75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SaTScan</a:t>
            </a:r>
            <a:r>
              <a:rPr lang="en-US" dirty="0" smtClean="0"/>
              <a:t> </a:t>
            </a:r>
            <a:r>
              <a:rPr lang="en-US" dirty="0" smtClean="0"/>
              <a:t>Results &amp; Coal Mining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67338"/>
            <a:ext cx="7391400" cy="365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6341477"/>
            <a:ext cx="1965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Christian et al. (2011)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748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Water Utility Access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6934200" cy="338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5150768"/>
            <a:ext cx="1940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(Data: KDOW, MSHA)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4766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Elements &amp; Lung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Exposure to certain heavy metals and trace elements in </a:t>
            </a:r>
            <a:r>
              <a:rPr lang="en-US" b="1" dirty="0" smtClean="0"/>
              <a:t>drinking water </a:t>
            </a:r>
            <a:r>
              <a:rPr lang="en-US" dirty="0" smtClean="0"/>
              <a:t>can increase lung cancer risk</a:t>
            </a:r>
            <a:endParaRPr lang="en-US" b="1" dirty="0" smtClean="0"/>
          </a:p>
          <a:p>
            <a:pPr lvl="1"/>
            <a:r>
              <a:rPr lang="en-US" b="1" dirty="0" smtClean="0"/>
              <a:t>Arsenic (As)</a:t>
            </a:r>
          </a:p>
          <a:p>
            <a:pPr lvl="1"/>
            <a:r>
              <a:rPr lang="en-US" dirty="0" smtClean="0"/>
              <a:t>Nickel (Ni)</a:t>
            </a:r>
          </a:p>
          <a:p>
            <a:pPr lvl="1"/>
            <a:r>
              <a:rPr lang="en-US" dirty="0" smtClean="0"/>
              <a:t>Cadmium (Cd)</a:t>
            </a:r>
          </a:p>
          <a:p>
            <a:pPr lvl="1"/>
            <a:r>
              <a:rPr lang="en-US" dirty="0" smtClean="0"/>
              <a:t>Chromium as Cr(VI)</a:t>
            </a:r>
          </a:p>
          <a:p>
            <a:pPr lvl="1"/>
            <a:endParaRPr lang="en-US" dirty="0"/>
          </a:p>
          <a:p>
            <a:r>
              <a:rPr lang="en-US" b="1" dirty="0" smtClean="0"/>
              <a:t>Eastern KY coal </a:t>
            </a:r>
            <a:r>
              <a:rPr lang="en-US" dirty="0" smtClean="0"/>
              <a:t>has relatively high levels of As in associated </a:t>
            </a:r>
            <a:r>
              <a:rPr lang="en-US" dirty="0" smtClean="0"/>
              <a:t>pyrite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Some evidence of elevated </a:t>
            </a:r>
            <a:r>
              <a:rPr lang="en-US" b="1" dirty="0" smtClean="0"/>
              <a:t>As in private well water </a:t>
            </a:r>
            <a:r>
              <a:rPr lang="en-US" dirty="0" smtClean="0"/>
              <a:t>from the region </a:t>
            </a:r>
            <a:r>
              <a:rPr lang="en-US" sz="1700" dirty="0" smtClean="0"/>
              <a:t>(</a:t>
            </a:r>
            <a:r>
              <a:rPr lang="en-US" sz="1700" dirty="0" err="1" smtClean="0"/>
              <a:t>Shiber</a:t>
            </a:r>
            <a:r>
              <a:rPr lang="en-US" sz="1700" dirty="0" smtClean="0"/>
              <a:t> </a:t>
            </a:r>
            <a:r>
              <a:rPr lang="en-US" sz="1700" dirty="0" smtClean="0"/>
              <a:t>2005</a:t>
            </a:r>
            <a:r>
              <a:rPr lang="en-US" sz="17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817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Toenail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Convenience sample of </a:t>
            </a:r>
            <a:r>
              <a:rPr lang="en-US" b="1" dirty="0" smtClean="0"/>
              <a:t>toenails from CRC cases and controls </a:t>
            </a:r>
            <a:r>
              <a:rPr lang="en-US" dirty="0" smtClean="0"/>
              <a:t>from a previous study</a:t>
            </a:r>
          </a:p>
          <a:p>
            <a:endParaRPr lang="en-US" dirty="0"/>
          </a:p>
          <a:p>
            <a:r>
              <a:rPr lang="en-US" dirty="0" smtClean="0"/>
              <a:t>Samples from </a:t>
            </a:r>
            <a:r>
              <a:rPr lang="en-US" b="1" dirty="0" smtClean="0"/>
              <a:t>Jefferson County</a:t>
            </a:r>
            <a:r>
              <a:rPr lang="en-US" dirty="0" smtClean="0"/>
              <a:t>, as well as several </a:t>
            </a:r>
            <a:r>
              <a:rPr lang="en-US" b="1" dirty="0" smtClean="0"/>
              <a:t>Appalachian counties</a:t>
            </a:r>
          </a:p>
          <a:p>
            <a:endParaRPr lang="en-US" b="1" dirty="0"/>
          </a:p>
          <a:p>
            <a:r>
              <a:rPr lang="en-US" dirty="0" smtClean="0"/>
              <a:t>Concentration of As in toenails from </a:t>
            </a:r>
            <a:r>
              <a:rPr lang="en-US" b="1" dirty="0" smtClean="0"/>
              <a:t>Appalachian counties found to be higher</a:t>
            </a:r>
            <a:r>
              <a:rPr lang="en-US" dirty="0" smtClean="0"/>
              <a:t> than in Jefferson Co.</a:t>
            </a:r>
          </a:p>
          <a:p>
            <a:pPr lvl="1"/>
            <a:r>
              <a:rPr lang="en-US" dirty="0" smtClean="0"/>
              <a:t>Concentrations </a:t>
            </a:r>
            <a:r>
              <a:rPr lang="en-US" b="1" dirty="0" smtClean="0"/>
              <a:t>consistent with </a:t>
            </a:r>
            <a:r>
              <a:rPr lang="en-US" b="1" dirty="0" smtClean="0"/>
              <a:t>low-moderate </a:t>
            </a:r>
            <a:r>
              <a:rPr lang="en-US" b="1" dirty="0" smtClean="0"/>
              <a:t>exposure </a:t>
            </a:r>
            <a:r>
              <a:rPr lang="en-US" dirty="0" smtClean="0"/>
              <a:t>to As in drinking water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5955268"/>
            <a:ext cx="2144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Johnson et al. (In Press)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618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Toenail Study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66429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5955268"/>
            <a:ext cx="2144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Johnson et al. (In Press)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96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Case-Control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“A population-based case-control study of lung cancer in Appalachian Kentucky: The role of environmental carcinogens”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study will collect:</a:t>
            </a:r>
          </a:p>
          <a:p>
            <a:pPr lvl="2"/>
            <a:r>
              <a:rPr lang="en-US" b="1" dirty="0" smtClean="0"/>
              <a:t>Biological specimens </a:t>
            </a:r>
            <a:r>
              <a:rPr lang="en-US" dirty="0" smtClean="0"/>
              <a:t>and </a:t>
            </a:r>
            <a:r>
              <a:rPr lang="en-US" b="1" dirty="0" smtClean="0"/>
              <a:t>environmental samples </a:t>
            </a:r>
            <a:r>
              <a:rPr lang="en-US" dirty="0" smtClean="0"/>
              <a:t>from lung cancer patients and controls</a:t>
            </a:r>
          </a:p>
          <a:p>
            <a:pPr lvl="3"/>
            <a:r>
              <a:rPr lang="en-US" dirty="0" smtClean="0"/>
              <a:t>Urine, blood, hair, toenails</a:t>
            </a:r>
          </a:p>
          <a:p>
            <a:pPr lvl="3"/>
            <a:r>
              <a:rPr lang="en-US" dirty="0" smtClean="0"/>
              <a:t>Tap water, household dust, radon test kit</a:t>
            </a:r>
          </a:p>
          <a:p>
            <a:pPr lvl="2"/>
            <a:r>
              <a:rPr lang="en-US" b="1" dirty="0" smtClean="0"/>
              <a:t>Latitude/longitude</a:t>
            </a:r>
            <a:r>
              <a:rPr lang="en-US" dirty="0" smtClean="0"/>
              <a:t> of residence</a:t>
            </a:r>
          </a:p>
          <a:p>
            <a:pPr lvl="2"/>
            <a:r>
              <a:rPr lang="en-US" dirty="0" smtClean="0"/>
              <a:t>Other data via in-person </a:t>
            </a:r>
            <a:r>
              <a:rPr lang="en-US" b="1" dirty="0" smtClean="0"/>
              <a:t>questionnaire</a:t>
            </a:r>
          </a:p>
          <a:p>
            <a:pPr lvl="3"/>
            <a:r>
              <a:rPr lang="en-US" dirty="0" smtClean="0"/>
              <a:t>Smoking history and current smoking behavior</a:t>
            </a:r>
          </a:p>
          <a:p>
            <a:pPr lvl="3"/>
            <a:r>
              <a:rPr lang="en-US" dirty="0" smtClean="0"/>
              <a:t>Residential history</a:t>
            </a:r>
          </a:p>
          <a:p>
            <a:pPr lvl="3"/>
            <a:r>
              <a:rPr lang="en-US" dirty="0" smtClean="0"/>
              <a:t>Occupational history</a:t>
            </a:r>
          </a:p>
          <a:p>
            <a:pPr lvl="3"/>
            <a:r>
              <a:rPr lang="en-US" dirty="0" smtClean="0"/>
              <a:t>Family history of cancer</a:t>
            </a:r>
          </a:p>
          <a:p>
            <a:pPr lvl="3"/>
            <a:r>
              <a:rPr lang="en-US" dirty="0" smtClean="0"/>
              <a:t>More…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study will also fund </a:t>
            </a:r>
            <a:r>
              <a:rPr lang="en-US" b="1" dirty="0" smtClean="0"/>
              <a:t>four pilot projects </a:t>
            </a:r>
            <a:r>
              <a:rPr lang="en-US" dirty="0" smtClean="0"/>
              <a:t>that will utilize samples and other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46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“Spatial analysis of trace elements exposure and lung cancer risk”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Analysis of urine samples </a:t>
            </a:r>
            <a:r>
              <a:rPr lang="en-US" dirty="0" smtClean="0"/>
              <a:t>to assess the concentration of:</a:t>
            </a:r>
          </a:p>
          <a:p>
            <a:pPr lvl="2"/>
            <a:r>
              <a:rPr lang="en-US" dirty="0" smtClean="0"/>
              <a:t>Arsenic, nickel, chromium, zinc, copper, selenium, cadmium, lead, magnesium, iron, and cobalt</a:t>
            </a:r>
          </a:p>
          <a:p>
            <a:pPr lvl="2"/>
            <a:r>
              <a:rPr lang="en-US" dirty="0" smtClean="0"/>
              <a:t>Arsenic species/metabolites: MMA, DMA(V), DMA(III), As(III), As(V), </a:t>
            </a:r>
            <a:r>
              <a:rPr lang="en-US" dirty="0" err="1" smtClean="0"/>
              <a:t>arsenocholine</a:t>
            </a:r>
            <a:r>
              <a:rPr lang="en-US" dirty="0" smtClean="0"/>
              <a:t>, </a:t>
            </a:r>
            <a:r>
              <a:rPr lang="en-US" dirty="0" err="1" smtClean="0"/>
              <a:t>arsenobetaine</a:t>
            </a:r>
            <a:endParaRPr lang="en-US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Mapping</a:t>
            </a:r>
            <a:r>
              <a:rPr lang="en-US" dirty="0" smtClean="0"/>
              <a:t> the concentrations of these trace elements using latitude/longitude </a:t>
            </a:r>
            <a:r>
              <a:rPr lang="en-US" b="1" dirty="0" smtClean="0"/>
              <a:t>to</a:t>
            </a:r>
            <a:r>
              <a:rPr lang="en-US" dirty="0" smtClean="0"/>
              <a:t> </a:t>
            </a:r>
            <a:r>
              <a:rPr lang="en-US" b="1" dirty="0" smtClean="0"/>
              <a:t>identify any patterns in exposure </a:t>
            </a:r>
            <a:r>
              <a:rPr lang="en-US" dirty="0" smtClean="0"/>
              <a:t>or As metabolism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Spatial analytic techniques </a:t>
            </a:r>
            <a:r>
              <a:rPr lang="en-US" dirty="0" smtClean="0"/>
              <a:t>including:</a:t>
            </a:r>
          </a:p>
          <a:p>
            <a:pPr lvl="2"/>
            <a:r>
              <a:rPr lang="en-US" dirty="0"/>
              <a:t>Spatial scan statistics</a:t>
            </a:r>
          </a:p>
          <a:p>
            <a:pPr lvl="2"/>
            <a:r>
              <a:rPr lang="en-US" dirty="0" err="1" smtClean="0"/>
              <a:t>Kriging</a:t>
            </a:r>
            <a:endParaRPr lang="en-US" dirty="0" smtClean="0"/>
          </a:p>
          <a:p>
            <a:pPr lvl="2"/>
            <a:r>
              <a:rPr lang="en-US" dirty="0" smtClean="0"/>
              <a:t>Spatial autocorrelation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Spatial scan statistics</a:t>
            </a:r>
            <a:endParaRPr lang="en-US" dirty="0" smtClean="0"/>
          </a:p>
          <a:p>
            <a:pPr lvl="1"/>
            <a:r>
              <a:rPr lang="en-US" dirty="0" smtClean="0"/>
              <a:t>Could identify clusters of high trace element exposure</a:t>
            </a:r>
          </a:p>
          <a:p>
            <a:endParaRPr lang="en-US" dirty="0"/>
          </a:p>
          <a:p>
            <a:r>
              <a:rPr lang="en-US" b="1" dirty="0" err="1" smtClean="0"/>
              <a:t>Kriging</a:t>
            </a:r>
            <a:r>
              <a:rPr lang="en-US" b="1" dirty="0" smtClean="0"/>
              <a:t> </a:t>
            </a:r>
            <a:r>
              <a:rPr lang="en-US" dirty="0" smtClean="0"/>
              <a:t>(or similar techniques)</a:t>
            </a:r>
            <a:endParaRPr lang="en-US" b="1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method </a:t>
            </a:r>
            <a:r>
              <a:rPr lang="en-US" dirty="0" smtClean="0"/>
              <a:t>for </a:t>
            </a:r>
            <a:r>
              <a:rPr lang="en-US" b="1" dirty="0" err="1" smtClean="0"/>
              <a:t>geostatistical</a:t>
            </a:r>
            <a:r>
              <a:rPr lang="en-US" b="1" dirty="0" smtClean="0"/>
              <a:t> interpolation </a:t>
            </a:r>
            <a:r>
              <a:rPr lang="en-US" dirty="0" smtClean="0"/>
              <a:t>available in </a:t>
            </a:r>
            <a:r>
              <a:rPr lang="en-US" b="1" dirty="0" smtClean="0"/>
              <a:t>ArcGIS</a:t>
            </a:r>
          </a:p>
          <a:p>
            <a:pPr lvl="1"/>
            <a:r>
              <a:rPr lang="en-US" b="1" dirty="0" smtClean="0"/>
              <a:t>Estimates values at unobserved locations </a:t>
            </a:r>
            <a:r>
              <a:rPr lang="en-US" dirty="0" smtClean="0"/>
              <a:t>from observations at known locations</a:t>
            </a:r>
          </a:p>
          <a:p>
            <a:pPr lvl="1"/>
            <a:endParaRPr lang="en-US" dirty="0"/>
          </a:p>
          <a:p>
            <a:r>
              <a:rPr lang="en-US" b="1" dirty="0" smtClean="0"/>
              <a:t>Spatial autocorrelation</a:t>
            </a:r>
          </a:p>
          <a:p>
            <a:pPr lvl="1"/>
            <a:r>
              <a:rPr lang="en-US" dirty="0" smtClean="0"/>
              <a:t>Multiple techniques available in </a:t>
            </a:r>
            <a:r>
              <a:rPr lang="en-US" b="1" dirty="0" smtClean="0"/>
              <a:t>ArcGIS</a:t>
            </a:r>
          </a:p>
          <a:p>
            <a:pPr lvl="2"/>
            <a:r>
              <a:rPr lang="en-US" dirty="0" smtClean="0"/>
              <a:t>Moran’s </a:t>
            </a:r>
            <a:r>
              <a:rPr lang="en-US" i="1" dirty="0" smtClean="0"/>
              <a:t>I</a:t>
            </a:r>
            <a:endParaRPr lang="en-US" dirty="0" smtClean="0"/>
          </a:p>
          <a:p>
            <a:pPr lvl="2"/>
            <a:r>
              <a:rPr lang="en-US" dirty="0" err="1" smtClean="0"/>
              <a:t>Getis-Ord</a:t>
            </a:r>
            <a:r>
              <a:rPr lang="en-US" dirty="0" smtClean="0"/>
              <a:t> </a:t>
            </a:r>
            <a:r>
              <a:rPr lang="en-US" dirty="0" err="1" smtClean="0"/>
              <a:t>Gi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Reveals whether high values or low values tend to </a:t>
            </a:r>
            <a:r>
              <a:rPr lang="en-US" b="1" dirty="0" smtClean="0"/>
              <a:t>cluster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619297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3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Kriging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4"/>
          <a:stretch/>
        </p:blipFill>
        <p:spPr bwMode="auto">
          <a:xfrm>
            <a:off x="5410200" y="2895600"/>
            <a:ext cx="337236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0237"/>
            <a:ext cx="4855246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519237"/>
            <a:ext cx="405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Marijuana prices from floatingsheep.com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754868"/>
            <a:ext cx="352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Zinc in soils from spatial-analyst.net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1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Lung </a:t>
            </a:r>
            <a:r>
              <a:rPr lang="en-US" dirty="0" smtClean="0"/>
              <a:t>Cancer and Smoking </a:t>
            </a:r>
            <a:r>
              <a:rPr lang="en-US" dirty="0" smtClean="0"/>
              <a:t>in KY</a:t>
            </a:r>
          </a:p>
          <a:p>
            <a:endParaRPr lang="en-US" dirty="0"/>
          </a:p>
          <a:p>
            <a:r>
              <a:rPr lang="en-US" dirty="0" smtClean="0"/>
              <a:t>Spatial Statistical Analysis of Lung Cancer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Lung </a:t>
            </a:r>
            <a:r>
              <a:rPr lang="en-US" dirty="0" smtClean="0"/>
              <a:t>Cancer, Trace Elements, and Coal Mining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New Federally-Funded Case-Control Study in SE Kentucky</a:t>
            </a:r>
          </a:p>
        </p:txBody>
      </p:sp>
    </p:spTree>
    <p:extLst>
      <p:ext uri="{BB962C8B-B14F-4D97-AF65-F5344CB8AC3E}">
        <p14:creationId xmlns:p14="http://schemas.microsoft.com/office/powerpoint/2010/main" val="391364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Anselin</a:t>
            </a:r>
            <a:r>
              <a:rPr lang="en-US" dirty="0" smtClean="0"/>
              <a:t> Local Moran’s </a:t>
            </a:r>
            <a:r>
              <a:rPr lang="en-US" i="1" dirty="0" smtClean="0"/>
              <a:t>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38" y="1554480"/>
            <a:ext cx="6508162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60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3276600" cy="715962"/>
          </a:xfrm>
        </p:spPr>
        <p:txBody>
          <a:bodyPr/>
          <a:lstStyle/>
          <a:p>
            <a:pPr algn="l"/>
            <a:r>
              <a:rPr lang="en-US" sz="3200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Christian WJ, Huang B, Rinehart J, </a:t>
            </a:r>
            <a:r>
              <a:rPr lang="en-US" sz="1200" dirty="0" err="1"/>
              <a:t>Hopenhayn</a:t>
            </a:r>
            <a:r>
              <a:rPr lang="en-US" sz="1200" dirty="0"/>
              <a:t> C. Exploring geographic variation in lung cancer incidence in Kentucky using a spatial scan statistic: Evidence of elevated risk in the Appalachian coal mining region. Public Health Reports; 126: 789-796.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Johnson </a:t>
            </a:r>
            <a:r>
              <a:rPr lang="en-US" sz="1200" dirty="0"/>
              <a:t>N, Shelton BJ, </a:t>
            </a:r>
            <a:r>
              <a:rPr lang="en-US" sz="1200" dirty="0" err="1"/>
              <a:t>Hopenhayn</a:t>
            </a:r>
            <a:r>
              <a:rPr lang="en-US" sz="1200" dirty="0"/>
              <a:t> C Tucker TT, </a:t>
            </a:r>
            <a:r>
              <a:rPr lang="en-US" sz="1200" dirty="0" err="1"/>
              <a:t>Unrine</a:t>
            </a:r>
            <a:r>
              <a:rPr lang="en-US" sz="1200" dirty="0"/>
              <a:t> JM, Huang B, Christian WJ, Shi X, Li L</a:t>
            </a:r>
            <a:r>
              <a:rPr lang="en-US" sz="1200" dirty="0" smtClean="0"/>
              <a:t>. 2011. Concentrations </a:t>
            </a:r>
            <a:r>
              <a:rPr lang="en-US" sz="1200" dirty="0"/>
              <a:t>of arsenic, chromium, and nickel in toenail samples from Appalachian Kentucky residents. Journal of Environmental Pathology, Toxicology and Oncology: In Press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err="1"/>
              <a:t>Kulldorff</a:t>
            </a:r>
            <a:r>
              <a:rPr lang="en-US" sz="1200" dirty="0"/>
              <a:t> M. </a:t>
            </a:r>
            <a:r>
              <a:rPr lang="en-US" sz="1200" dirty="0" smtClean="0"/>
              <a:t>1997. A </a:t>
            </a:r>
            <a:r>
              <a:rPr lang="en-US" sz="1200" dirty="0"/>
              <a:t>spatial scan statistic. Communications in </a:t>
            </a:r>
            <a:r>
              <a:rPr lang="en-US" sz="1200" dirty="0" smtClean="0"/>
              <a:t>Statistics: Theory </a:t>
            </a:r>
            <a:r>
              <a:rPr lang="en-US" sz="1200" dirty="0"/>
              <a:t>and </a:t>
            </a:r>
            <a:r>
              <a:rPr lang="en-US" sz="1200" dirty="0" smtClean="0"/>
              <a:t>Methods; 26: 1481-96.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err="1" smtClean="0"/>
              <a:t>Shiber</a:t>
            </a:r>
            <a:r>
              <a:rPr lang="en-US" sz="1200" dirty="0" smtClean="0"/>
              <a:t> JG. 2005. Arsenic in domestic well water and health in Central Appalachia, USA. Water, Air, and Soil Pollution; 160: 327-41.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4777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2159" y="2040597"/>
            <a:ext cx="41772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Lucida Console"/>
              </a:rPr>
              <a:t>W. Jay Christian, MPH</a:t>
            </a:r>
          </a:p>
          <a:p>
            <a:endParaRPr lang="en-US" sz="2400" dirty="0" smtClean="0">
              <a:cs typeface="Lucida Console"/>
            </a:endParaRPr>
          </a:p>
          <a:p>
            <a:r>
              <a:rPr lang="en-US" sz="2400" dirty="0">
                <a:cs typeface="Lucida Console"/>
              </a:rPr>
              <a:t>Staff Epidemiologist</a:t>
            </a:r>
          </a:p>
          <a:p>
            <a:r>
              <a:rPr lang="en-US" sz="2400" dirty="0">
                <a:cs typeface="Lucida Console"/>
              </a:rPr>
              <a:t>Markey Cancer Control Program</a:t>
            </a:r>
          </a:p>
          <a:p>
            <a:r>
              <a:rPr lang="en-US" sz="2400" dirty="0">
                <a:cs typeface="Lucida Console"/>
              </a:rPr>
              <a:t>jchrist@kcr.uky.edu</a:t>
            </a:r>
          </a:p>
          <a:p>
            <a:endParaRPr lang="en-US" sz="2400" dirty="0" smtClean="0">
              <a:cs typeface="Lucida Console"/>
            </a:endParaRPr>
          </a:p>
          <a:p>
            <a:r>
              <a:rPr lang="en-US" sz="2400" dirty="0" smtClean="0">
                <a:cs typeface="Lucida Console"/>
              </a:rPr>
              <a:t>PhD </a:t>
            </a:r>
            <a:r>
              <a:rPr lang="en-US" sz="2400" dirty="0" smtClean="0">
                <a:cs typeface="Lucida Console"/>
              </a:rPr>
              <a:t>Candidate</a:t>
            </a:r>
          </a:p>
          <a:p>
            <a:r>
              <a:rPr lang="en-US" sz="2400" dirty="0" smtClean="0">
                <a:cs typeface="Lucida Console"/>
              </a:rPr>
              <a:t>Department of Geography</a:t>
            </a:r>
          </a:p>
          <a:p>
            <a:r>
              <a:rPr lang="en-US" sz="2400" dirty="0" smtClean="0">
                <a:cs typeface="Lucida Console"/>
              </a:rPr>
              <a:t>jay.christian@uky.com</a:t>
            </a:r>
            <a:endParaRPr lang="en-US" sz="2400" dirty="0" smtClean="0">
              <a:cs typeface="Lucida Conso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2159" y="1180983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cs typeface="Lucida Console"/>
              </a:rPr>
              <a:t>Thank you.</a:t>
            </a:r>
            <a:endParaRPr lang="en-US" sz="3200" dirty="0"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70839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 in 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Among the highest incidence rates in the U.S.</a:t>
            </a:r>
          </a:p>
          <a:p>
            <a:pPr lvl="1"/>
            <a:r>
              <a:rPr lang="en-US" b="1" dirty="0" smtClean="0"/>
              <a:t>100.8 cases per 100,000 residents </a:t>
            </a:r>
            <a:r>
              <a:rPr lang="en-US" sz="1600" dirty="0" smtClean="0"/>
              <a:t>(KCR 2004-2008) </a:t>
            </a:r>
            <a:r>
              <a:rPr lang="en-US" dirty="0" smtClean="0"/>
              <a:t>compared to about 75.2 per 100,000 in the U.S. </a:t>
            </a:r>
            <a:r>
              <a:rPr lang="en-US" sz="1600" dirty="0" smtClean="0"/>
              <a:t>(SEER 2004-2008)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Within KY, the highest rates are in the southeast, </a:t>
            </a:r>
            <a:r>
              <a:rPr lang="en-US" b="1" dirty="0" smtClean="0"/>
              <a:t>Appalachian</a:t>
            </a:r>
            <a:r>
              <a:rPr lang="en-US" dirty="0" smtClean="0"/>
              <a:t> portion of the state</a:t>
            </a:r>
          </a:p>
          <a:p>
            <a:pPr lvl="1"/>
            <a:r>
              <a:rPr lang="en-US" dirty="0" smtClean="0"/>
              <a:t>Several counties over </a:t>
            </a:r>
            <a:r>
              <a:rPr lang="en-US" b="1" dirty="0" smtClean="0"/>
              <a:t>125 per 100,000</a:t>
            </a:r>
            <a:r>
              <a:rPr lang="en-US" dirty="0" smtClean="0"/>
              <a:t>, and a few over </a:t>
            </a:r>
            <a:r>
              <a:rPr lang="en-US" b="1" dirty="0" smtClean="0"/>
              <a:t>140 per 100,000 </a:t>
            </a:r>
            <a:r>
              <a:rPr lang="en-US" sz="1600" dirty="0" smtClean="0"/>
              <a:t>(KCR 2004-2008)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728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in 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Among the highest smoking rates in the U.S.</a:t>
            </a:r>
          </a:p>
          <a:p>
            <a:pPr lvl="1"/>
            <a:r>
              <a:rPr lang="en-US" b="1" dirty="0" smtClean="0"/>
              <a:t>25.6% of adults </a:t>
            </a:r>
            <a:r>
              <a:rPr lang="en-US" dirty="0" smtClean="0"/>
              <a:t>versus 17.9% nationwide </a:t>
            </a:r>
            <a:r>
              <a:rPr lang="en-US" sz="1600" dirty="0" smtClean="0"/>
              <a:t>(BRFSS 2009) </a:t>
            </a:r>
            <a:endParaRPr lang="en-US" dirty="0" smtClean="0"/>
          </a:p>
          <a:p>
            <a:pPr lvl="1"/>
            <a:r>
              <a:rPr lang="en-US" dirty="0" smtClean="0"/>
              <a:t>Over 30% until about 2003-2004</a:t>
            </a:r>
          </a:p>
          <a:p>
            <a:pPr lvl="1"/>
            <a:endParaRPr lang="en-US" dirty="0"/>
          </a:p>
          <a:p>
            <a:r>
              <a:rPr lang="en-US" dirty="0" smtClean="0"/>
              <a:t>Smoking rates are </a:t>
            </a:r>
            <a:r>
              <a:rPr lang="en-US" b="1" dirty="0" smtClean="0"/>
              <a:t>highest in the Appalachian region</a:t>
            </a:r>
          </a:p>
          <a:p>
            <a:pPr lvl="1"/>
            <a:r>
              <a:rPr lang="en-US" dirty="0" smtClean="0"/>
              <a:t>30.1% in Appalachian counties versus 23.7% in the rest of KY  </a:t>
            </a:r>
            <a:r>
              <a:rPr lang="en-US" sz="1600" dirty="0" smtClean="0"/>
              <a:t>(BRFSS 2009)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0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&amp; Lung Cancer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953000" cy="250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42292"/>
            <a:ext cx="5086350" cy="225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6293066"/>
            <a:ext cx="1020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(Data: BRFSS)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834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Scan Statistic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6" t="14052" r="6189" b="11441"/>
          <a:stretch/>
        </p:blipFill>
        <p:spPr bwMode="auto">
          <a:xfrm>
            <a:off x="1393349" y="1524000"/>
            <a:ext cx="645525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59474" y="6172200"/>
            <a:ext cx="1489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Kulldorff</a:t>
            </a:r>
            <a:r>
              <a:rPr lang="en-US" sz="1600" dirty="0" smtClean="0"/>
              <a:t> (1997)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812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Scan Statistic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457325"/>
            <a:ext cx="74866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90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SaTScan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4676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6341477"/>
            <a:ext cx="1965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Christian et al. (2011)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247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about </a:t>
            </a:r>
            <a:r>
              <a:rPr lang="en-US" b="1" dirty="0" smtClean="0"/>
              <a:t>current smoking instead of lifetime smoking </a:t>
            </a:r>
            <a:r>
              <a:rPr lang="en-US" dirty="0" smtClean="0"/>
              <a:t>rates?</a:t>
            </a:r>
          </a:p>
          <a:p>
            <a:pPr lvl="1"/>
            <a:r>
              <a:rPr lang="en-US" dirty="0" smtClean="0"/>
              <a:t>Results </a:t>
            </a:r>
            <a:r>
              <a:rPr lang="en-US" dirty="0" smtClean="0"/>
              <a:t>of analysis using </a:t>
            </a:r>
            <a:r>
              <a:rPr lang="en-US" dirty="0" smtClean="0"/>
              <a:t>current smoking rates were similar</a:t>
            </a:r>
          </a:p>
          <a:p>
            <a:pPr lvl="1"/>
            <a:endParaRPr lang="en-US" dirty="0"/>
          </a:p>
          <a:p>
            <a:r>
              <a:rPr lang="en-US" dirty="0" smtClean="0"/>
              <a:t>What about the </a:t>
            </a:r>
            <a:r>
              <a:rPr lang="en-US" b="1" dirty="0" smtClean="0"/>
              <a:t>influence of occupation</a:t>
            </a:r>
            <a:r>
              <a:rPr lang="en-US" dirty="0" smtClean="0"/>
              <a:t>?  </a:t>
            </a:r>
          </a:p>
          <a:p>
            <a:pPr lvl="1"/>
            <a:r>
              <a:rPr lang="en-US" dirty="0" smtClean="0"/>
              <a:t>Results </a:t>
            </a:r>
            <a:r>
              <a:rPr lang="en-US" dirty="0" smtClean="0"/>
              <a:t>of analysis using </a:t>
            </a:r>
            <a:r>
              <a:rPr lang="en-US" b="1" dirty="0" smtClean="0"/>
              <a:t>women only </a:t>
            </a:r>
            <a:r>
              <a:rPr lang="en-US" dirty="0" smtClean="0"/>
              <a:t>were similar</a:t>
            </a:r>
          </a:p>
          <a:p>
            <a:pPr lvl="1"/>
            <a:endParaRPr lang="en-US" dirty="0"/>
          </a:p>
          <a:p>
            <a:r>
              <a:rPr lang="en-US" dirty="0" smtClean="0"/>
              <a:t>What about </a:t>
            </a:r>
            <a:r>
              <a:rPr lang="en-US" b="1" dirty="0" smtClean="0"/>
              <a:t>smoking intensity</a:t>
            </a:r>
            <a:r>
              <a:rPr lang="en-US" dirty="0" smtClean="0"/>
              <a:t>?  Do smokers smoke more in SE KY?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47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852</Words>
  <Application>Microsoft Office PowerPoint</Application>
  <PresentationFormat>On-screen Show (4:3)</PresentationFormat>
  <Paragraphs>128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Investigating the Geographic Distributions of Lung Cancer Incidence and Trace Elements Exposure in Appalachian Kentucky</vt:lpstr>
      <vt:lpstr>Outline</vt:lpstr>
      <vt:lpstr>Lung Cancer in KY</vt:lpstr>
      <vt:lpstr>Smoking in KY</vt:lpstr>
      <vt:lpstr>Smoking &amp; Lung Cancer</vt:lpstr>
      <vt:lpstr>Spatial Scan Statistic</vt:lpstr>
      <vt:lpstr>Spatial Scan Statistic</vt:lpstr>
      <vt:lpstr>SaTScan Results</vt:lpstr>
      <vt:lpstr>Other Considerations…</vt:lpstr>
      <vt:lpstr>Smoking Intensity</vt:lpstr>
      <vt:lpstr>SaTScan Results &amp; Coal Mining</vt:lpstr>
      <vt:lpstr>Public Water Utility Access</vt:lpstr>
      <vt:lpstr>Trace Elements &amp; Lung Cancer</vt:lpstr>
      <vt:lpstr>Toenail Study</vt:lpstr>
      <vt:lpstr>Toenail Study</vt:lpstr>
      <vt:lpstr>New Case-Control Study</vt:lpstr>
      <vt:lpstr>Pilot Project</vt:lpstr>
      <vt:lpstr>Pilot Project</vt:lpstr>
      <vt:lpstr>Kriging</vt:lpstr>
      <vt:lpstr>Anselin Local Moran’s I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Geographic Distributions of Lung Cancer Incidence and Trace Elements Exposure in Appalachian Kentucky</dc:title>
  <dc:creator>jchrist</dc:creator>
  <cp:lastModifiedBy>jchrist</cp:lastModifiedBy>
  <cp:revision>32</cp:revision>
  <dcterms:created xsi:type="dcterms:W3CDTF">2011-11-14T14:07:29Z</dcterms:created>
  <dcterms:modified xsi:type="dcterms:W3CDTF">2011-11-15T22:00:55Z</dcterms:modified>
</cp:coreProperties>
</file>